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206817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1040" y="842645"/>
            <a:ext cx="9144000" cy="737235"/>
          </a:xfrm>
        </p:spPr>
        <p:txBody>
          <a:bodyPr>
            <a:normAutofit/>
          </a:bodyPr>
          <a:lstStyle/>
          <a:p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Оформление кухни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887" y="126365"/>
            <a:ext cx="10152438" cy="562610"/>
          </a:xfrm>
        </p:spPr>
        <p:txBody>
          <a:bodyPr>
            <a:normAutofit lnSpcReduction="10000"/>
          </a:bodyPr>
          <a:lstStyle/>
          <a:p>
            <a:pPr algn="l"/>
            <a:r>
              <a:rPr lang="ru-RU" altLang="en-US" sz="3200" dirty="0">
                <a:solidFill>
                  <a:schemeClr val="tx1"/>
                </a:solidFill>
              </a:rPr>
              <a:t>ОЧУ “Свято - Владимирская Православная школа”</a:t>
            </a:r>
          </a:p>
        </p:txBody>
      </p:sp>
      <p:pic>
        <p:nvPicPr>
          <p:cNvPr id="4" name="Picture 3" descr="1672880076_pro-dachnikov-com-p-uyut-na-kukhne-foto-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215" y="1579880"/>
            <a:ext cx="9394825" cy="46431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39075" y="3608070"/>
            <a:ext cx="32397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Выполнила учитель технологии</a:t>
            </a:r>
          </a:p>
          <a:p>
            <a:r>
              <a:rPr lang="ru-RU" altLang="en-US"/>
              <a:t>Терехова Вера Владимировна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734685" y="6222365"/>
            <a:ext cx="920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/>
              <a:t>Москва</a:t>
            </a:r>
          </a:p>
          <a:p>
            <a:pPr algn="ctr"/>
            <a:r>
              <a:rPr lang="ru-RU" altLang="en-US"/>
              <a:t>2023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2175"/>
            <a:ext cx="5585460" cy="6086475"/>
          </a:xfrm>
        </p:spPr>
        <p:txBody>
          <a:bodyPr/>
          <a:lstStyle/>
          <a:p>
            <a:pPr marL="0" indent="0">
              <a:buNone/>
            </a:pPr>
            <a:r>
              <a:rPr lang="en-US" sz="2300"/>
              <a:t>Для отделки и крупной мебели лучше брать самый спокойный тон, потому что это статичные элементы интерьера. Добавить красок можно с помощью декора, текстиля или мелких предметов (светильники, стулья, табуреты) — их легко заменить.</a:t>
            </a:r>
          </a:p>
          <a:p>
            <a:pPr marL="0" indent="0">
              <a:buNone/>
            </a:pPr>
            <a:r>
              <a:rPr lang="en-US" sz="2300"/>
              <a:t>Белый, серый, бежевый, черный сочетаются с любыми оттенками, поэтому их можно использовать в самых разных комбинациях и пропорциях.</a:t>
            </a:r>
          </a:p>
          <a:p>
            <a:pPr marL="0" indent="0">
              <a:buNone/>
            </a:pPr>
            <a:r>
              <a:rPr lang="en-US" sz="2300"/>
              <a:t>Чтобы не перегружать глаза, старайтесь использовать разбавленные тона вместо чистых, слишком насыщенных красок.</a:t>
            </a:r>
          </a:p>
        </p:txBody>
      </p:sp>
      <p:pic>
        <p:nvPicPr>
          <p:cNvPr id="4" name="Picture 3" descr="foto-klassicheskoj-kuhni_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985" y="259080"/>
            <a:ext cx="6263640" cy="639826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860" y="1174115"/>
            <a:ext cx="10515600" cy="5788660"/>
          </a:xfrm>
        </p:spPr>
        <p:txBody>
          <a:bodyPr/>
          <a:lstStyle/>
          <a:p>
            <a:pPr marL="0" indent="0">
              <a:buNone/>
            </a:pPr>
            <a:r>
              <a:rPr lang="ru-RU" altLang="en-US"/>
              <a:t> </a:t>
            </a:r>
            <a:r>
              <a:rPr lang="ru-RU" altLang="en-US" sz="2400"/>
              <a:t>1. Определиться с дизайн-проектом кухни необходимо задолго до начала закупки мебели,  когда уже точно известно, где будет располагаться мойка, плита, холодильник, все подводящие коммуникации.</a:t>
            </a:r>
          </a:p>
          <a:p>
            <a:pPr marL="0" indent="0">
              <a:buNone/>
            </a:pPr>
            <a:r>
              <a:rPr lang="ru-RU" altLang="en-US" sz="2400"/>
              <a:t>2. Основа грамотной планировки кухни – правило треугольника</a:t>
            </a:r>
          </a:p>
          <a:p>
            <a:pPr marL="0" indent="0">
              <a:buNone/>
            </a:pPr>
            <a:r>
              <a:rPr lang="ru-RU" altLang="en-US" sz="2400"/>
              <a:t>Зона активности на кухне состоит из 3-х главных элементов: холодильник, плита и мойка (они и находятся в углах воображаемого треугольника). Хозяйка экономит силы и время, когда ей ничего не мешает передвигаться между ними. </a:t>
            </a:r>
            <a:br>
              <a:rPr lang="ru-RU" altLang="en-US" sz="2400"/>
            </a:br>
            <a:r>
              <a:rPr lang="ru-RU" altLang="en-US" sz="2400"/>
              <a:t> С точки зрения эргономики оптимальное расстояние от плиты до мойки 1,2–1,8 м, от мойки до холодильника 1,2 м.</a:t>
            </a:r>
            <a:r>
              <a:rPr lang="ru-RU" altLang="en-US"/>
              <a:t/>
            </a:r>
            <a:br>
              <a:rPr lang="ru-RU" altLang="en-US"/>
            </a:br>
            <a:r>
              <a:rPr lang="ru-RU" altLang="en-US" sz="2400"/>
              <a:t>Чтобы обеспечить свободное движение между кухонной мебелью, ширина проходов должна быть примерно в 1,2 м.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985" y="153670"/>
            <a:ext cx="4966335" cy="656590"/>
          </a:xfrm>
        </p:spPr>
        <p:txBody>
          <a:bodyPr>
            <a:normAutofit/>
          </a:bodyPr>
          <a:lstStyle/>
          <a:p>
            <a:pPr algn="ctr"/>
            <a:r>
              <a:rPr lang="ru-RU" altLang="en-US"/>
              <a:t>Мебель для кухни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35" y="1336675"/>
            <a:ext cx="6339840" cy="6402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2000" dirty="0"/>
              <a:t>3. </a:t>
            </a:r>
            <a:r>
              <a:rPr lang="en-US" sz="2000" dirty="0" err="1"/>
              <a:t>Компактная</a:t>
            </a:r>
            <a:r>
              <a:rPr lang="en-US" sz="2000" dirty="0"/>
              <a:t> </a:t>
            </a:r>
            <a:r>
              <a:rPr lang="en-US" sz="2000" dirty="0" err="1"/>
              <a:t>техника</a:t>
            </a:r>
            <a:r>
              <a:rPr lang="en-US" sz="2000" dirty="0"/>
              <a:t> - </a:t>
            </a:r>
            <a:r>
              <a:rPr lang="en-US" sz="2000" dirty="0" err="1"/>
              <a:t>экономим</a:t>
            </a:r>
            <a:r>
              <a:rPr lang="en-US" sz="2000" dirty="0"/>
              <a:t> </a:t>
            </a:r>
            <a:r>
              <a:rPr lang="en-US" sz="2000" dirty="0" err="1"/>
              <a:t>место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Все</a:t>
            </a:r>
            <a:r>
              <a:rPr lang="en-US" sz="2000" dirty="0"/>
              <a:t> </a:t>
            </a:r>
            <a:r>
              <a:rPr lang="en-US" sz="2000" dirty="0" err="1"/>
              <a:t>правила</a:t>
            </a:r>
            <a:r>
              <a:rPr lang="en-US" sz="2000" dirty="0"/>
              <a:t> </a:t>
            </a:r>
            <a:r>
              <a:rPr lang="en-US" sz="2000" dirty="0" err="1"/>
              <a:t>планировки</a:t>
            </a:r>
            <a:r>
              <a:rPr lang="en-US" sz="2000" dirty="0"/>
              <a:t> </a:t>
            </a:r>
            <a:r>
              <a:rPr lang="en-US" sz="2000" dirty="0" err="1"/>
              <a:t>кухни</a:t>
            </a:r>
            <a:r>
              <a:rPr lang="en-US" sz="2000" dirty="0"/>
              <a:t> </a:t>
            </a:r>
            <a:r>
              <a:rPr lang="en-US" sz="2000" dirty="0" err="1"/>
              <a:t>нацелены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то</a:t>
            </a:r>
            <a:r>
              <a:rPr lang="en-US" sz="2000" dirty="0"/>
              <a:t>, </a:t>
            </a:r>
            <a:r>
              <a:rPr lang="en-US" sz="2000" dirty="0" err="1"/>
              <a:t>чтобы</a:t>
            </a:r>
            <a:r>
              <a:rPr lang="en-US" sz="2000" dirty="0"/>
              <a:t> в </a:t>
            </a:r>
            <a:r>
              <a:rPr lang="en-US" sz="2000" dirty="0" err="1"/>
              <a:t>ней</a:t>
            </a:r>
            <a:r>
              <a:rPr lang="en-US" sz="2000" dirty="0"/>
              <a:t> </a:t>
            </a:r>
            <a:r>
              <a:rPr lang="en-US" sz="2000" dirty="0" err="1"/>
              <a:t>было</a:t>
            </a:r>
            <a:r>
              <a:rPr lang="en-US" sz="2000" dirty="0"/>
              <a:t> </a:t>
            </a:r>
            <a:r>
              <a:rPr lang="en-US" sz="2000" dirty="0" err="1"/>
              <a:t>удобно</a:t>
            </a:r>
            <a:r>
              <a:rPr lang="en-US" sz="2000" dirty="0"/>
              <a:t> </a:t>
            </a:r>
            <a:r>
              <a:rPr lang="en-US" sz="2000" dirty="0" err="1"/>
              <a:t>передвигаться</a:t>
            </a:r>
            <a:r>
              <a:rPr lang="en-US" sz="2000" dirty="0"/>
              <a:t> и </a:t>
            </a:r>
            <a:r>
              <a:rPr lang="en-US" sz="2000" dirty="0" err="1"/>
              <a:t>готовить</a:t>
            </a:r>
            <a:r>
              <a:rPr lang="en-US" sz="2000" dirty="0"/>
              <a:t>. </a:t>
            </a:r>
            <a:r>
              <a:rPr lang="en-US" sz="2000" dirty="0" err="1"/>
              <a:t>Плита</a:t>
            </a:r>
            <a:r>
              <a:rPr lang="en-US" sz="2000" dirty="0"/>
              <a:t> </a:t>
            </a:r>
            <a:r>
              <a:rPr lang="en-US" sz="2000" dirty="0" err="1"/>
              <a:t>шириной</a:t>
            </a:r>
            <a:r>
              <a:rPr lang="en-US" sz="2000" dirty="0"/>
              <a:t> 50 </a:t>
            </a:r>
            <a:r>
              <a:rPr lang="en-US" sz="2000" dirty="0" err="1"/>
              <a:t>см</a:t>
            </a:r>
            <a:r>
              <a:rPr lang="en-US" sz="2000" dirty="0"/>
              <a:t> (</a:t>
            </a:r>
            <a:r>
              <a:rPr lang="en-US" sz="2000" dirty="0" err="1"/>
              <a:t>или</a:t>
            </a:r>
            <a:r>
              <a:rPr lang="en-US" sz="2000" dirty="0"/>
              <a:t> </a:t>
            </a:r>
            <a:r>
              <a:rPr lang="en-US" sz="2000" dirty="0" err="1"/>
              <a:t>варочная</a:t>
            </a:r>
            <a:r>
              <a:rPr lang="en-US" sz="2000" dirty="0"/>
              <a:t> </a:t>
            </a:r>
            <a:r>
              <a:rPr lang="en-US" sz="2000" dirty="0" err="1"/>
              <a:t>панель</a:t>
            </a:r>
            <a:r>
              <a:rPr lang="en-US" sz="2000" dirty="0"/>
              <a:t>), </a:t>
            </a:r>
            <a:r>
              <a:rPr lang="en-US" sz="2000" dirty="0" err="1"/>
              <a:t>узкая</a:t>
            </a:r>
            <a:r>
              <a:rPr lang="en-US" sz="2000" dirty="0"/>
              <a:t> </a:t>
            </a:r>
            <a:r>
              <a:rPr lang="en-US" sz="2000" dirty="0" err="1"/>
              <a:t>посудомоечная</a:t>
            </a:r>
            <a:r>
              <a:rPr lang="en-US" sz="2000" dirty="0"/>
              <a:t> </a:t>
            </a:r>
            <a:r>
              <a:rPr lang="en-US" sz="2000" dirty="0" err="1"/>
              <a:t>машина</a:t>
            </a:r>
            <a:r>
              <a:rPr lang="en-US" sz="2000" dirty="0"/>
              <a:t> (45 </a:t>
            </a:r>
            <a:r>
              <a:rPr lang="en-US" sz="2000" dirty="0" err="1"/>
              <a:t>см</a:t>
            </a:r>
            <a:r>
              <a:rPr lang="en-US" sz="2000" dirty="0"/>
              <a:t>) и </a:t>
            </a:r>
            <a:r>
              <a:rPr lang="en-US" sz="2000" dirty="0" err="1"/>
              <a:t>вытянутый</a:t>
            </a:r>
            <a:r>
              <a:rPr lang="en-US" sz="2000" dirty="0"/>
              <a:t> в </a:t>
            </a:r>
            <a:r>
              <a:rPr lang="en-US" sz="2000" dirty="0" err="1"/>
              <a:t>высоту</a:t>
            </a:r>
            <a:r>
              <a:rPr lang="en-US" sz="2000" dirty="0"/>
              <a:t> </a:t>
            </a:r>
            <a:r>
              <a:rPr lang="en-US" sz="2000" dirty="0" err="1"/>
              <a:t>холодильник</a:t>
            </a:r>
            <a:r>
              <a:rPr lang="en-US" sz="2000" dirty="0"/>
              <a:t> - </a:t>
            </a:r>
            <a:r>
              <a:rPr lang="en-US" sz="2000" dirty="0" err="1"/>
              <a:t>верные</a:t>
            </a:r>
            <a:r>
              <a:rPr lang="en-US" sz="2000" dirty="0"/>
              <a:t> </a:t>
            </a:r>
            <a:r>
              <a:rPr lang="en-US" sz="2000" dirty="0" err="1"/>
              <a:t>помощники</a:t>
            </a:r>
            <a:r>
              <a:rPr lang="en-US" sz="2000" dirty="0"/>
              <a:t> </a:t>
            </a:r>
            <a:r>
              <a:rPr lang="en-US" sz="2000" dirty="0" err="1"/>
              <a:t>во</a:t>
            </a:r>
            <a:r>
              <a:rPr lang="en-US" sz="2000" dirty="0"/>
              <a:t> </a:t>
            </a:r>
            <a:r>
              <a:rPr lang="en-US" sz="2000" dirty="0" err="1"/>
              <a:t>избежание</a:t>
            </a:r>
            <a:r>
              <a:rPr lang="en-US" sz="2000" dirty="0"/>
              <a:t> </a:t>
            </a:r>
            <a:r>
              <a:rPr lang="en-US" sz="2000" dirty="0" err="1"/>
              <a:t>тесноты</a:t>
            </a:r>
            <a:r>
              <a:rPr lang="en-US" sz="2000" dirty="0"/>
              <a:t> </a:t>
            </a:r>
            <a:r>
              <a:rPr lang="en-US" sz="2000" dirty="0" err="1"/>
              <a:t>даже</a:t>
            </a:r>
            <a:r>
              <a:rPr lang="en-US" sz="2000" dirty="0"/>
              <a:t> в </a:t>
            </a:r>
            <a:r>
              <a:rPr lang="en-US" sz="2000" dirty="0" err="1"/>
              <a:t>небольшой</a:t>
            </a:r>
            <a:r>
              <a:rPr lang="en-US" sz="2000" dirty="0"/>
              <a:t> </a:t>
            </a:r>
            <a:r>
              <a:rPr lang="en-US" sz="2000" dirty="0" err="1"/>
              <a:t>кухне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ru-RU" altLang="en-US" sz="2000" dirty="0"/>
              <a:t>4</a:t>
            </a:r>
            <a:r>
              <a:rPr lang="en-US" sz="2000" dirty="0"/>
              <a:t>. </a:t>
            </a:r>
            <a:r>
              <a:rPr lang="en-US" sz="2000" dirty="0" err="1"/>
              <a:t>Особенности</a:t>
            </a:r>
            <a:r>
              <a:rPr lang="en-US" sz="2000" dirty="0"/>
              <a:t> </a:t>
            </a:r>
            <a:r>
              <a:rPr lang="en-US" sz="2000" dirty="0" err="1"/>
              <a:t>расположения</a:t>
            </a:r>
            <a:r>
              <a:rPr lang="en-US" sz="2000" dirty="0"/>
              <a:t> </a:t>
            </a:r>
            <a:r>
              <a:rPr lang="en-US" sz="2000" dirty="0" err="1"/>
              <a:t>обеденной</a:t>
            </a:r>
            <a:r>
              <a:rPr lang="en-US" sz="2000" dirty="0"/>
              <a:t> </a:t>
            </a:r>
            <a:r>
              <a:rPr lang="en-US" sz="2000" dirty="0" err="1"/>
              <a:t>зоны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При</a:t>
            </a:r>
            <a:r>
              <a:rPr lang="en-US" sz="2000" dirty="0"/>
              <a:t> </a:t>
            </a:r>
            <a:r>
              <a:rPr lang="en-US" sz="2000" dirty="0" err="1"/>
              <a:t>выделении</a:t>
            </a:r>
            <a:r>
              <a:rPr lang="en-US" sz="2000" dirty="0"/>
              <a:t> </a:t>
            </a:r>
            <a:r>
              <a:rPr lang="en-US" sz="2000" dirty="0" err="1"/>
              <a:t>площади</a:t>
            </a:r>
            <a:r>
              <a:rPr lang="en-US" sz="2000" dirty="0"/>
              <a:t> </a:t>
            </a:r>
            <a:r>
              <a:rPr lang="en-US" sz="2000" dirty="0" err="1"/>
              <a:t>для</a:t>
            </a:r>
            <a:r>
              <a:rPr lang="en-US" sz="2000" dirty="0"/>
              <a:t> </a:t>
            </a:r>
            <a:r>
              <a:rPr lang="en-US" sz="2000" dirty="0" err="1"/>
              <a:t>обеденного</a:t>
            </a:r>
            <a:r>
              <a:rPr lang="en-US" sz="2000" dirty="0"/>
              <a:t> </a:t>
            </a:r>
            <a:r>
              <a:rPr lang="en-US" sz="2000" dirty="0" err="1"/>
              <a:t>стола</a:t>
            </a:r>
            <a:r>
              <a:rPr lang="en-US" sz="2000" dirty="0"/>
              <a:t> и </a:t>
            </a:r>
            <a:r>
              <a:rPr lang="en-US" sz="2000" dirty="0" err="1"/>
              <a:t>стульев</a:t>
            </a:r>
            <a:r>
              <a:rPr lang="en-US" sz="2000" dirty="0"/>
              <a:t> </a:t>
            </a:r>
            <a:r>
              <a:rPr lang="en-US" sz="2000" dirty="0" err="1"/>
              <a:t>необходимо</a:t>
            </a:r>
            <a:r>
              <a:rPr lang="en-US" sz="2000" dirty="0"/>
              <a:t> </a:t>
            </a:r>
            <a:r>
              <a:rPr lang="en-US" sz="2000" dirty="0" err="1"/>
              <a:t>учесть</a:t>
            </a:r>
            <a:r>
              <a:rPr lang="en-US" sz="2000" dirty="0"/>
              <a:t>, </a:t>
            </a:r>
            <a:r>
              <a:rPr lang="en-US" sz="2000" dirty="0" err="1"/>
              <a:t>что</a:t>
            </a:r>
            <a:r>
              <a:rPr lang="en-US" sz="2000" dirty="0"/>
              <a:t> </a:t>
            </a:r>
            <a:r>
              <a:rPr lang="en-US" sz="2000" dirty="0" err="1"/>
              <a:t>расстояние</a:t>
            </a:r>
            <a:r>
              <a:rPr lang="en-US" sz="2000" dirty="0"/>
              <a:t> </a:t>
            </a:r>
            <a:r>
              <a:rPr lang="en-US" sz="2000" dirty="0" err="1"/>
              <a:t>от</a:t>
            </a:r>
            <a:r>
              <a:rPr lang="en-US" sz="2000" dirty="0"/>
              <a:t> </a:t>
            </a:r>
            <a:r>
              <a:rPr lang="en-US" sz="2000" dirty="0" err="1"/>
              <a:t>стены</a:t>
            </a:r>
            <a:r>
              <a:rPr lang="en-US" sz="2000" dirty="0"/>
              <a:t> </a:t>
            </a:r>
            <a:r>
              <a:rPr lang="en-US" sz="2000" dirty="0" err="1"/>
              <a:t>до</a:t>
            </a:r>
            <a:r>
              <a:rPr lang="en-US" sz="2000" dirty="0"/>
              <a:t> </a:t>
            </a:r>
            <a:r>
              <a:rPr lang="en-US" sz="2000" dirty="0" err="1"/>
              <a:t>края</a:t>
            </a:r>
            <a:r>
              <a:rPr lang="en-US" sz="2000" dirty="0"/>
              <a:t> </a:t>
            </a:r>
            <a:r>
              <a:rPr lang="en-US" sz="2000" dirty="0" err="1"/>
              <a:t>стола</a:t>
            </a:r>
            <a:r>
              <a:rPr lang="en-US" sz="2000" dirty="0"/>
              <a:t> </a:t>
            </a:r>
            <a:r>
              <a:rPr lang="en-US" sz="2000" dirty="0" err="1"/>
              <a:t>должно</a:t>
            </a:r>
            <a:r>
              <a:rPr lang="en-US" sz="2000" dirty="0"/>
              <a:t> </a:t>
            </a:r>
            <a:r>
              <a:rPr lang="en-US" sz="2000" dirty="0" err="1"/>
              <a:t>быть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меньше</a:t>
            </a:r>
            <a:r>
              <a:rPr lang="en-US" sz="2000" dirty="0"/>
              <a:t> 80 </a:t>
            </a:r>
            <a:r>
              <a:rPr lang="en-US" sz="2000" dirty="0" err="1"/>
              <a:t>см</a:t>
            </a:r>
            <a:r>
              <a:rPr lang="en-US" sz="2000" dirty="0"/>
              <a:t>. </a:t>
            </a:r>
            <a:r>
              <a:rPr lang="en-US" sz="2000" dirty="0" err="1"/>
              <a:t>Стандартная</a:t>
            </a:r>
            <a:r>
              <a:rPr lang="en-US" sz="2000" dirty="0"/>
              <a:t> </a:t>
            </a:r>
            <a:r>
              <a:rPr lang="en-US" sz="2000" dirty="0" err="1"/>
              <a:t>глубина</a:t>
            </a:r>
            <a:r>
              <a:rPr lang="en-US" sz="2000" dirty="0"/>
              <a:t> </a:t>
            </a:r>
            <a:r>
              <a:rPr lang="en-US" sz="2000" dirty="0" err="1"/>
              <a:t>стула</a:t>
            </a:r>
            <a:r>
              <a:rPr lang="en-US" sz="2000" dirty="0"/>
              <a:t> </a:t>
            </a:r>
            <a:r>
              <a:rPr lang="en-US" sz="2000" dirty="0" err="1"/>
              <a:t>составляет</a:t>
            </a:r>
            <a:r>
              <a:rPr lang="en-US" sz="2000" dirty="0"/>
              <a:t> 40-45 </a:t>
            </a:r>
            <a:r>
              <a:rPr lang="en-US" sz="2000" dirty="0" err="1"/>
              <a:t>см</a:t>
            </a:r>
            <a:r>
              <a:rPr lang="en-US" sz="2000" dirty="0"/>
              <a:t>, а </a:t>
            </a:r>
            <a:r>
              <a:rPr lang="en-US" sz="2000" dirty="0" err="1"/>
              <a:t>его</a:t>
            </a:r>
            <a:r>
              <a:rPr lang="en-US" sz="2000" dirty="0"/>
              <a:t> </a:t>
            </a:r>
            <a:r>
              <a:rPr lang="en-US" sz="2000" dirty="0" err="1"/>
              <a:t>ширина</a:t>
            </a:r>
            <a:r>
              <a:rPr lang="en-US" sz="2000" dirty="0"/>
              <a:t> -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превышает</a:t>
            </a:r>
            <a:r>
              <a:rPr lang="en-US" sz="2000" dirty="0"/>
              <a:t> 50 </a:t>
            </a:r>
            <a:r>
              <a:rPr lang="en-US" sz="2000" dirty="0" err="1"/>
              <a:t>см</a:t>
            </a:r>
            <a:r>
              <a:rPr lang="en-US" sz="2000" dirty="0"/>
              <a:t>.</a:t>
            </a:r>
            <a:r>
              <a:rPr lang="ru-RU" altLang="en-US" sz="2000" dirty="0"/>
              <a:t>  Для комфортного расположения достаточной будет ширина посадочного места порядка 60-65 см.</a:t>
            </a:r>
          </a:p>
        </p:txBody>
      </p:sp>
      <p:pic>
        <p:nvPicPr>
          <p:cNvPr id="5" name="Picture 4" descr="756d6ff8233aedf7db07900fde5240f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660" y="635000"/>
            <a:ext cx="4688205" cy="608393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085" y="249555"/>
            <a:ext cx="10515600" cy="685165"/>
          </a:xfrm>
        </p:spPr>
        <p:txBody>
          <a:bodyPr>
            <a:normAutofit/>
          </a:bodyPr>
          <a:lstStyle/>
          <a:p>
            <a:r>
              <a:rPr lang="en-US"/>
              <a:t>Примеры планировки мебели на кухне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5" y="934720"/>
            <a:ext cx="4996815" cy="57607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20"/>
              <a:t>7 основных схем расстановки кухонной мебели, распространенные в дизайнерской практике:</a:t>
            </a:r>
            <a:br>
              <a:rPr lang="en-US" sz="2220"/>
            </a:br>
            <a:endParaRPr lang="en-US" sz="2220"/>
          </a:p>
          <a:p>
            <a:pPr marL="0" indent="0">
              <a:buNone/>
            </a:pPr>
            <a:r>
              <a:rPr lang="ru-RU" altLang="en-US" sz="2220"/>
              <a:t>1. </a:t>
            </a:r>
            <a:r>
              <a:rPr lang="en-US" sz="2220"/>
              <a:t>линейная (прямая, однорядная)</a:t>
            </a:r>
          </a:p>
          <a:p>
            <a:pPr marL="0" indent="0">
              <a:buNone/>
            </a:pPr>
            <a:r>
              <a:rPr lang="ru-RU" altLang="en-US" sz="2220"/>
              <a:t>2. </a:t>
            </a:r>
            <a:r>
              <a:rPr lang="en-US" sz="2220"/>
              <a:t>параллельная (двухрядная)</a:t>
            </a:r>
          </a:p>
          <a:p>
            <a:pPr marL="0" indent="0">
              <a:buNone/>
            </a:pPr>
            <a:r>
              <a:rPr lang="ru-RU" altLang="en-US" sz="2220"/>
              <a:t>3. </a:t>
            </a:r>
            <a:r>
              <a:rPr lang="en-US" sz="2220"/>
              <a:t>угловая (Г-образная)</a:t>
            </a:r>
          </a:p>
          <a:p>
            <a:pPr marL="0" indent="0">
              <a:buNone/>
            </a:pPr>
            <a:r>
              <a:rPr lang="ru-RU" altLang="en-US" sz="2220"/>
              <a:t>4. </a:t>
            </a:r>
            <a:r>
              <a:rPr lang="en-US" sz="2220"/>
              <a:t>с барной стойкой</a:t>
            </a:r>
          </a:p>
          <a:p>
            <a:pPr marL="0" indent="0">
              <a:buNone/>
            </a:pPr>
            <a:r>
              <a:rPr lang="ru-RU" altLang="en-US" sz="2220"/>
              <a:t>5. </a:t>
            </a:r>
            <a:r>
              <a:rPr lang="en-US" sz="2220"/>
              <a:t>с островом</a:t>
            </a:r>
          </a:p>
          <a:p>
            <a:pPr marL="0" indent="0">
              <a:buNone/>
            </a:pPr>
            <a:r>
              <a:rPr lang="ru-RU" altLang="en-US" sz="2220"/>
              <a:t>6. </a:t>
            </a:r>
            <a:r>
              <a:rPr lang="en-US" sz="2220"/>
              <a:t>полуостровная</a:t>
            </a:r>
          </a:p>
          <a:p>
            <a:pPr marL="0" indent="0">
              <a:buNone/>
            </a:pPr>
            <a:r>
              <a:rPr lang="ru-RU" altLang="en-US" sz="2220"/>
              <a:t>7. </a:t>
            </a:r>
            <a:r>
              <a:rPr lang="en-US" sz="2220"/>
              <a:t>П-образная (U-образная)</a:t>
            </a:r>
          </a:p>
          <a:p>
            <a:pPr marL="0" indent="0">
              <a:buNone/>
            </a:pPr>
            <a:r>
              <a:rPr lang="en-US" sz="2220"/>
              <a:t>Выбор правильного расположения кухни при планировке зависит не только от размеров помещения, но и от его формы, количества техники и кухонных аксессуаров.</a:t>
            </a:r>
          </a:p>
        </p:txBody>
      </p:sp>
      <p:pic>
        <p:nvPicPr>
          <p:cNvPr id="5" name="Picture 4" descr="27f1ea024e1c2c5406f99f3f63e2170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160" y="1195070"/>
            <a:ext cx="6614160" cy="53562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445" y="259715"/>
            <a:ext cx="7611745" cy="645795"/>
          </a:xfrm>
        </p:spPr>
        <p:txBody>
          <a:bodyPr>
            <a:normAutofit/>
          </a:bodyPr>
          <a:lstStyle/>
          <a:p>
            <a:r>
              <a:rPr lang="en-US"/>
              <a:t>Линейная планировка </a:t>
            </a:r>
            <a:r>
              <a:rPr lang="ru-RU" altLang="en-US"/>
              <a:t> кухни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25" y="1288415"/>
            <a:ext cx="3173095" cy="541464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Тут всё просто: мебель и бытовая техника выстраиваются вдоль одной стены. Рабочий треугольник превращается в рабочую прямую — все перемещения происходят параллельно мебели: с одного края обычно устанавливается мойка, с другого — холодильник, а плита с духовкой занимают позицию в центре.</a:t>
            </a:r>
          </a:p>
        </p:txBody>
      </p:sp>
      <p:pic>
        <p:nvPicPr>
          <p:cNvPr id="4" name="Picture 3" descr="b8f90af8ac5750aff8106f5f3dedec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535" y="1132840"/>
            <a:ext cx="7798435" cy="557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125730"/>
            <a:ext cx="7889875" cy="732155"/>
          </a:xfrm>
        </p:spPr>
        <p:txBody>
          <a:bodyPr>
            <a:normAutofit/>
          </a:bodyPr>
          <a:lstStyle/>
          <a:p>
            <a:r>
              <a:rPr lang="ru-RU" altLang="en-US"/>
              <a:t>Двухрядная кухня (параллельная)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035" y="1166495"/>
            <a:ext cx="3576955" cy="52806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/>
              <a:t>Параллельная или двухрядная кухня — это планировка, при которой два ряда кухонных шкафов расположены вдоль двух параллельных стен с широким проходом между ними. Один ряд кухонного гарнитура часто делают короче другого: это помогает выкроить место для обеденной группы, а узкая кухня меньше напоминает тесный «вагончик».</a:t>
            </a:r>
          </a:p>
        </p:txBody>
      </p:sp>
      <p:pic>
        <p:nvPicPr>
          <p:cNvPr id="4" name="Picture 3" descr="8c17965e5f300ddae4da8779d55f9d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95" y="942340"/>
            <a:ext cx="7310755" cy="559625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450" y="193040"/>
            <a:ext cx="3710940" cy="693420"/>
          </a:xfrm>
        </p:spPr>
        <p:txBody>
          <a:bodyPr>
            <a:normAutofit/>
          </a:bodyPr>
          <a:lstStyle/>
          <a:p>
            <a:r>
              <a:rPr lang="ru-RU" altLang="en-US"/>
              <a:t>Угловая кухня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203325"/>
            <a:ext cx="3604895" cy="53581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/>
              <a:t>Угловая (L- или Г-образная) — самый популярный вариант кухонной планировки, при котором мебель расположена перпендикулярно вдоль двух смежных стен. Она хороша для средней и маленькой кухни, потому что позволяет даже скромную площадь использовать эффективно.</a:t>
            </a:r>
          </a:p>
        </p:txBody>
      </p:sp>
      <p:pic>
        <p:nvPicPr>
          <p:cNvPr id="4" name="Picture 3" descr="b306af6ce1c24b4893ef5e43924c8bf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995" y="1107440"/>
            <a:ext cx="7778750" cy="60661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105" y="201295"/>
            <a:ext cx="5637530" cy="665480"/>
          </a:xfrm>
        </p:spPr>
        <p:txBody>
          <a:bodyPr>
            <a:normAutofit/>
          </a:bodyPr>
          <a:lstStyle/>
          <a:p>
            <a:r>
              <a:rPr lang="ru-RU" altLang="en-US"/>
              <a:t>Кухня с барной стойкой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0" y="1113155"/>
            <a:ext cx="3827145" cy="52717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/>
              <a:t>В интерьере современных квартир и домов выбор кухни с барной стойкой – это важное функциональное и дизайнерское решение. С помощью современных технологий дизайна эти элементы способны удобным образом разделять помещение на зоны, увеличивать жилую площадь и быть эффектным предметом декора, создавая особенное настроение.  </a:t>
            </a:r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4" name="Picture 3" descr="4693de24354cfafc90b73774bbfb25b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520" y="1113155"/>
            <a:ext cx="7550150" cy="54565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1180" y="201295"/>
            <a:ext cx="4592320" cy="569595"/>
          </a:xfrm>
        </p:spPr>
        <p:txBody>
          <a:bodyPr>
            <a:normAutofit fontScale="90000"/>
          </a:bodyPr>
          <a:lstStyle/>
          <a:p>
            <a:r>
              <a:rPr lang="ru-RU" altLang="en-US"/>
              <a:t>Кухня с островом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15" y="1155065"/>
            <a:ext cx="3883660" cy="5406390"/>
          </a:xfrm>
        </p:spPr>
        <p:txBody>
          <a:bodyPr>
            <a:normAutofit fontScale="90000" lnSpcReduction="10000"/>
          </a:bodyPr>
          <a:lstStyle/>
          <a:p>
            <a:pPr marL="0" indent="0">
              <a:buNone/>
            </a:pPr>
            <a:r>
              <a:rPr lang="en-US" sz="2220"/>
              <a:t>Остров — это многофункциональный кухонный стол с напольными тумбами, который располагается на расстоянии от остального гарнитура (прямого, углового или П-образного) и делает его удобнее. Это и дополнительная рабочая столешница, и места для хранения. Островная планировка хороша не для каждой кухни: она должна быть просторной и не слишком вытянутой в длину.</a:t>
            </a:r>
            <a:br>
              <a:rPr lang="en-US" sz="2220"/>
            </a:br>
            <a:r>
              <a:rPr lang="en-US" sz="2220"/>
              <a:t>Планировка с островом удобна, если площадь кухни больше 15 квадратных метров</a:t>
            </a:r>
            <a:r>
              <a:rPr lang="ru-RU" altLang="en-US" sz="2220"/>
              <a:t>.</a:t>
            </a:r>
            <a:endParaRPr lang="en-US" sz="2220"/>
          </a:p>
        </p:txBody>
      </p:sp>
      <p:pic>
        <p:nvPicPr>
          <p:cNvPr id="4" name="Picture 3" descr="1673690992_pro-dachnikov-com-p-vstroennaya-kukhnya-s-ostrovom-foto-dizain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795" y="991235"/>
            <a:ext cx="7591425" cy="548513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6245" y="211455"/>
            <a:ext cx="6021070" cy="684530"/>
          </a:xfrm>
        </p:spPr>
        <p:txBody>
          <a:bodyPr>
            <a:normAutofit/>
          </a:bodyPr>
          <a:lstStyle/>
          <a:p>
            <a:r>
              <a:rPr lang="ru-RU" altLang="en-US"/>
              <a:t>П - образная кухня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50" y="1269365"/>
            <a:ext cx="4285615" cy="539686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П-образная планировка универсальна и подходит почти для всех типов кухонь (исключение — очень узкая и вытянутая кухня шириной меньше 2,4 метра). </a:t>
            </a:r>
            <a:r>
              <a:rPr lang="ru-RU" altLang="en-US" sz="2000"/>
              <a:t>Особенно П-образная кухня хороша для прямоугольных просторных помещений, если высота подоконников 85 - 90 см. Тогда можно сделать у окна рабочую поверхность или установить мойку.</a:t>
            </a:r>
            <a:br>
              <a:rPr lang="ru-RU" altLang="en-US" sz="2000"/>
            </a:br>
            <a:r>
              <a:rPr lang="ru-RU" altLang="en-US" sz="2000"/>
              <a:t>Важно: проход между шкафчиками не меньше 120 см.</a:t>
            </a:r>
          </a:p>
        </p:txBody>
      </p:sp>
      <p:pic>
        <p:nvPicPr>
          <p:cNvPr id="4" name="Picture 3" descr="1ea438e08f0eced60c9de36bd432adb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340" y="1092200"/>
            <a:ext cx="7072630" cy="557403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73" y="1277620"/>
            <a:ext cx="5139690" cy="53962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altLang="en-US" dirty="0"/>
              <a:t>Кухня - это помещение для приготовления пищи. Слово кухня в письменных источниках употребляется с 1717 года. До этого использовались слова поварня или </a:t>
            </a:r>
            <a:r>
              <a:rPr lang="ru-RU" altLang="en-US" dirty="0" err="1"/>
              <a:t>стряпущая</a:t>
            </a:r>
            <a:r>
              <a:rPr lang="ru-RU" altLang="en-US" dirty="0"/>
              <a:t> изба.</a:t>
            </a:r>
          </a:p>
          <a:p>
            <a:pPr marL="0" indent="0">
              <a:buNone/>
            </a:pPr>
            <a:r>
              <a:rPr lang="ru-RU" altLang="en-US" dirty="0"/>
              <a:t>Чтобы чувствовать себя комфортно на кухне, при создании ее интерьера, необходимо продумать все до мельчайших деталей.</a:t>
            </a:r>
          </a:p>
        </p:txBody>
      </p:sp>
      <p:pic>
        <p:nvPicPr>
          <p:cNvPr id="2" name="Picture 1" descr="1673085310_pro-dachnikov-com-p-belo-bezhevaya-kukhnya-v-interere-foto-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890" y="362585"/>
            <a:ext cx="5987415" cy="631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6920" y="249555"/>
            <a:ext cx="6059170" cy="751205"/>
          </a:xfrm>
        </p:spPr>
        <p:txBody>
          <a:bodyPr>
            <a:normAutofit/>
          </a:bodyPr>
          <a:lstStyle/>
          <a:p>
            <a:r>
              <a:rPr lang="ru-RU" altLang="en-US"/>
              <a:t>Выбор текстиля для кухни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99" y="1065126"/>
            <a:ext cx="4047490" cy="5570220"/>
          </a:xfrm>
        </p:spPr>
        <p:txBody>
          <a:bodyPr>
            <a:normAutofit fontScale="37500" lnSpcReduction="20000"/>
          </a:bodyPr>
          <a:lstStyle/>
          <a:p>
            <a:pPr marL="0" indent="0">
              <a:buNone/>
            </a:pPr>
            <a:r>
              <a:rPr lang="ru-RU" altLang="en-US" sz="5000" dirty="0"/>
              <a:t>Т</a:t>
            </a:r>
            <a:r>
              <a:rPr lang="en-US" sz="5000" dirty="0" err="1"/>
              <a:t>екстиль</a:t>
            </a:r>
            <a:r>
              <a:rPr lang="en-US" sz="5000" dirty="0"/>
              <a:t> </a:t>
            </a:r>
            <a:r>
              <a:rPr lang="en-US" sz="5000" dirty="0" err="1"/>
              <a:t>придает</a:t>
            </a:r>
            <a:r>
              <a:rPr lang="en-US" sz="5000" dirty="0"/>
              <a:t> к</a:t>
            </a:r>
            <a:r>
              <a:rPr lang="ru-RU" altLang="en-US" sz="5000" dirty="0" err="1"/>
              <a:t>ухне</a:t>
            </a:r>
            <a:r>
              <a:rPr lang="en-US" sz="5000" dirty="0"/>
              <a:t> </a:t>
            </a:r>
            <a:r>
              <a:rPr lang="en-US" sz="5000" dirty="0" err="1"/>
              <a:t>мягкие</a:t>
            </a:r>
            <a:r>
              <a:rPr lang="en-US" sz="5000" dirty="0"/>
              <a:t>, </a:t>
            </a:r>
            <a:r>
              <a:rPr lang="en-US" sz="5000" dirty="0" err="1"/>
              <a:t>сглаженные</a:t>
            </a:r>
            <a:r>
              <a:rPr lang="en-US" sz="5000" dirty="0"/>
              <a:t> </a:t>
            </a:r>
            <a:r>
              <a:rPr lang="en-US" sz="5000" dirty="0" err="1"/>
              <a:t>линии</a:t>
            </a:r>
            <a:r>
              <a:rPr lang="en-US" sz="5000" dirty="0"/>
              <a:t>, </a:t>
            </a:r>
            <a:r>
              <a:rPr lang="en-US" sz="5000" dirty="0" err="1"/>
              <a:t>визуальный</a:t>
            </a:r>
            <a:r>
              <a:rPr lang="en-US" sz="5000" dirty="0"/>
              <a:t> </a:t>
            </a:r>
            <a:r>
              <a:rPr lang="en-US" sz="5000" dirty="0" err="1"/>
              <a:t>комфорт</a:t>
            </a:r>
            <a:r>
              <a:rPr lang="en-US" sz="5000" dirty="0"/>
              <a:t> и </a:t>
            </a:r>
            <a:r>
              <a:rPr lang="en-US" sz="5000" dirty="0" err="1"/>
              <a:t>завершенность</a:t>
            </a:r>
            <a:r>
              <a:rPr lang="en-US" sz="5000" dirty="0"/>
              <a:t>. </a:t>
            </a:r>
            <a:r>
              <a:rPr lang="en-US" sz="5000" dirty="0" err="1"/>
              <a:t>Он</a:t>
            </a:r>
            <a:r>
              <a:rPr lang="en-US" sz="5000" dirty="0"/>
              <a:t> </a:t>
            </a:r>
            <a:r>
              <a:rPr lang="en-US" sz="5000" dirty="0" err="1"/>
              <a:t>создаёт</a:t>
            </a:r>
            <a:r>
              <a:rPr lang="en-US" sz="5000" dirty="0"/>
              <a:t> </a:t>
            </a:r>
            <a:r>
              <a:rPr lang="en-US" sz="5000" dirty="0" err="1"/>
              <a:t>настроение</a:t>
            </a:r>
            <a:r>
              <a:rPr lang="en-US" sz="5000" dirty="0"/>
              <a:t>, и, </a:t>
            </a:r>
            <a:r>
              <a:rPr lang="en-US" sz="5000" dirty="0" err="1"/>
              <a:t>обновив</a:t>
            </a:r>
            <a:r>
              <a:rPr lang="en-US" sz="5000" dirty="0"/>
              <a:t> </a:t>
            </a:r>
            <a:r>
              <a:rPr lang="en-US" sz="5000" dirty="0" err="1"/>
              <a:t>текстиль</a:t>
            </a:r>
            <a:r>
              <a:rPr lang="en-US" sz="5000" dirty="0"/>
              <a:t>, </a:t>
            </a:r>
            <a:r>
              <a:rPr lang="en-US" sz="5000" dirty="0" err="1"/>
              <a:t>мы</a:t>
            </a:r>
            <a:r>
              <a:rPr lang="en-US" sz="5000" dirty="0"/>
              <a:t> </a:t>
            </a:r>
            <a:r>
              <a:rPr lang="en-US" sz="5000" dirty="0" err="1"/>
              <a:t>можем</a:t>
            </a:r>
            <a:r>
              <a:rPr lang="en-US" sz="5000" dirty="0"/>
              <a:t> </a:t>
            </a:r>
            <a:r>
              <a:rPr lang="en-US" sz="5000" dirty="0" err="1"/>
              <a:t>создать</a:t>
            </a:r>
            <a:r>
              <a:rPr lang="en-US" sz="5000" dirty="0"/>
              <a:t> в </a:t>
            </a:r>
            <a:r>
              <a:rPr lang="en-US" sz="5000" dirty="0" err="1"/>
              <a:t>своей</a:t>
            </a:r>
            <a:r>
              <a:rPr lang="en-US" sz="5000" dirty="0"/>
              <a:t> </a:t>
            </a:r>
            <a:r>
              <a:rPr lang="en-US" sz="5000" dirty="0" err="1"/>
              <a:t>кухне</a:t>
            </a:r>
            <a:r>
              <a:rPr lang="en-US" sz="5000" dirty="0"/>
              <a:t> </a:t>
            </a:r>
            <a:r>
              <a:rPr lang="en-US" sz="5000" dirty="0" err="1"/>
              <a:t>самую</a:t>
            </a:r>
            <a:r>
              <a:rPr lang="en-US" sz="5000" dirty="0"/>
              <a:t> </a:t>
            </a:r>
            <a:r>
              <a:rPr lang="en-US" sz="5000" dirty="0" err="1"/>
              <a:t>разную</a:t>
            </a:r>
            <a:r>
              <a:rPr lang="en-US" sz="5000" dirty="0"/>
              <a:t> </a:t>
            </a:r>
            <a:r>
              <a:rPr lang="en-US" sz="5000" dirty="0" err="1"/>
              <a:t>атмосферу</a:t>
            </a:r>
            <a:r>
              <a:rPr lang="en-US" sz="5000" dirty="0"/>
              <a:t>: </a:t>
            </a:r>
            <a:r>
              <a:rPr lang="en-US" sz="5000" dirty="0" err="1"/>
              <a:t>торжественную</a:t>
            </a:r>
            <a:r>
              <a:rPr lang="en-US" sz="5000" dirty="0"/>
              <a:t> </a:t>
            </a:r>
            <a:r>
              <a:rPr lang="en-US" sz="5000" dirty="0" err="1"/>
              <a:t>или</a:t>
            </a:r>
            <a:r>
              <a:rPr lang="en-US" sz="5000" dirty="0"/>
              <a:t> </a:t>
            </a:r>
            <a:r>
              <a:rPr lang="en-US" sz="5000" dirty="0" err="1"/>
              <a:t>строго-функциональную</a:t>
            </a:r>
            <a:r>
              <a:rPr lang="en-US" sz="5000" dirty="0"/>
              <a:t>, </a:t>
            </a:r>
            <a:r>
              <a:rPr lang="en-US" sz="5000" dirty="0" err="1"/>
              <a:t>романтичную</a:t>
            </a:r>
            <a:r>
              <a:rPr lang="en-US" sz="5000" dirty="0"/>
              <a:t>, </a:t>
            </a:r>
            <a:r>
              <a:rPr lang="en-US" sz="5000" dirty="0" err="1"/>
              <a:t>со</a:t>
            </a:r>
            <a:r>
              <a:rPr lang="en-US" sz="5000" dirty="0"/>
              <a:t> </a:t>
            </a:r>
            <a:r>
              <a:rPr lang="en-US" sz="5000" dirty="0" err="1"/>
              <a:t>множеством</a:t>
            </a:r>
            <a:r>
              <a:rPr lang="en-US" sz="5000" dirty="0"/>
              <a:t> </a:t>
            </a:r>
            <a:r>
              <a:rPr lang="en-US" sz="5000" dirty="0" err="1"/>
              <a:t>милых</a:t>
            </a:r>
            <a:r>
              <a:rPr lang="en-US" sz="5000" dirty="0"/>
              <a:t> </a:t>
            </a:r>
            <a:r>
              <a:rPr lang="en-US" sz="5000" dirty="0" err="1"/>
              <a:t>деталей</a:t>
            </a:r>
            <a:r>
              <a:rPr lang="en-US" sz="5000" dirty="0"/>
              <a:t>, </a:t>
            </a:r>
            <a:r>
              <a:rPr lang="en-US" sz="5000" dirty="0" err="1"/>
              <a:t>или</a:t>
            </a:r>
            <a:r>
              <a:rPr lang="en-US" sz="5000" dirty="0"/>
              <a:t> </a:t>
            </a:r>
            <a:r>
              <a:rPr lang="en-US" sz="5000" dirty="0" err="1"/>
              <a:t>минималистическую</a:t>
            </a:r>
            <a:r>
              <a:rPr lang="en-US" sz="5000" dirty="0"/>
              <a:t>. </a:t>
            </a:r>
            <a:r>
              <a:rPr lang="en-US" sz="5000" dirty="0" err="1"/>
              <a:t>Это</a:t>
            </a:r>
            <a:r>
              <a:rPr lang="en-US" sz="5000" dirty="0"/>
              <a:t> </a:t>
            </a:r>
            <a:r>
              <a:rPr lang="en-US" sz="5000" dirty="0" err="1"/>
              <a:t>может</a:t>
            </a:r>
            <a:r>
              <a:rPr lang="en-US" sz="5000" dirty="0"/>
              <a:t> </a:t>
            </a:r>
            <a:r>
              <a:rPr lang="en-US" sz="5000" dirty="0" err="1"/>
              <a:t>быть</a:t>
            </a:r>
            <a:r>
              <a:rPr lang="en-US" sz="5000" dirty="0"/>
              <a:t> </a:t>
            </a:r>
            <a:r>
              <a:rPr lang="en-US" sz="5000" dirty="0" err="1"/>
              <a:t>кухня</a:t>
            </a:r>
            <a:r>
              <a:rPr lang="en-US" sz="5000" dirty="0"/>
              <a:t> </a:t>
            </a:r>
            <a:r>
              <a:rPr lang="en-US" sz="5000" dirty="0" err="1"/>
              <a:t>кантри</a:t>
            </a:r>
            <a:r>
              <a:rPr lang="en-US" sz="5000" dirty="0"/>
              <a:t> с </a:t>
            </a:r>
            <a:r>
              <a:rPr lang="en-US" sz="5000" dirty="0" err="1"/>
              <a:t>обилием</a:t>
            </a:r>
            <a:r>
              <a:rPr lang="en-US" sz="5000" dirty="0"/>
              <a:t> </a:t>
            </a:r>
            <a:r>
              <a:rPr lang="en-US" sz="5000" dirty="0" err="1"/>
              <a:t>сочных</a:t>
            </a:r>
            <a:r>
              <a:rPr lang="en-US" sz="5000" dirty="0"/>
              <a:t> </a:t>
            </a:r>
            <a:r>
              <a:rPr lang="en-US" sz="5000" dirty="0" err="1"/>
              <a:t>красок</a:t>
            </a:r>
            <a:r>
              <a:rPr lang="en-US" sz="5000" dirty="0"/>
              <a:t> и </a:t>
            </a:r>
            <a:r>
              <a:rPr lang="en-US" sz="5000" dirty="0" err="1"/>
              <a:t>причудливых</a:t>
            </a:r>
            <a:r>
              <a:rPr lang="en-US" sz="5000" dirty="0"/>
              <a:t> </a:t>
            </a:r>
            <a:r>
              <a:rPr lang="en-US" sz="5000" dirty="0" err="1"/>
              <a:t>расцветок</a:t>
            </a:r>
            <a:r>
              <a:rPr lang="en-US" sz="5000" dirty="0"/>
              <a:t>, а </a:t>
            </a:r>
            <a:r>
              <a:rPr lang="en-US" sz="5000" dirty="0" err="1"/>
              <a:t>можно</a:t>
            </a:r>
            <a:r>
              <a:rPr lang="en-US" sz="5000" dirty="0"/>
              <a:t> </a:t>
            </a:r>
            <a:r>
              <a:rPr lang="en-US" sz="5000" dirty="0" err="1"/>
              <a:t>выбрать</a:t>
            </a:r>
            <a:r>
              <a:rPr lang="en-US" sz="5000" dirty="0"/>
              <a:t> </a:t>
            </a:r>
            <a:r>
              <a:rPr lang="en-US" sz="5000" dirty="0" err="1"/>
              <a:t>умиротворение</a:t>
            </a:r>
            <a:r>
              <a:rPr lang="en-US" sz="5000" dirty="0"/>
              <a:t> и </a:t>
            </a:r>
            <a:r>
              <a:rPr lang="en-US" sz="5000" dirty="0" err="1"/>
              <a:t>покой</a:t>
            </a:r>
            <a:r>
              <a:rPr lang="en-US" sz="5000" dirty="0"/>
              <a:t> </a:t>
            </a:r>
            <a:r>
              <a:rPr lang="en-US" sz="5000" dirty="0" err="1"/>
              <a:t>скандинавского</a:t>
            </a:r>
            <a:r>
              <a:rPr lang="en-US" sz="5000" dirty="0"/>
              <a:t> </a:t>
            </a:r>
            <a:r>
              <a:rPr lang="en-US" sz="5000" dirty="0" err="1"/>
              <a:t>стиля</a:t>
            </a:r>
            <a:r>
              <a:rPr lang="en-US" sz="5000" dirty="0"/>
              <a:t>… </a:t>
            </a:r>
            <a:r>
              <a:rPr lang="en-US" sz="5000" dirty="0" err="1"/>
              <a:t>Но</a:t>
            </a:r>
            <a:r>
              <a:rPr lang="en-US" sz="5000" dirty="0"/>
              <a:t> </a:t>
            </a:r>
            <a:r>
              <a:rPr lang="en-US" sz="5000" dirty="0" err="1"/>
              <a:t>прежде</a:t>
            </a:r>
            <a:r>
              <a:rPr lang="en-US" sz="5000" dirty="0"/>
              <a:t> </a:t>
            </a:r>
            <a:r>
              <a:rPr lang="en-US" sz="5000" dirty="0" err="1"/>
              <a:t>всего</a:t>
            </a:r>
            <a:r>
              <a:rPr lang="en-US" sz="5000" dirty="0"/>
              <a:t>, </a:t>
            </a:r>
            <a:r>
              <a:rPr lang="en-US" sz="5000" dirty="0" err="1"/>
              <a:t>изделия</a:t>
            </a:r>
            <a:r>
              <a:rPr lang="en-US" sz="5000" dirty="0"/>
              <a:t> </a:t>
            </a:r>
            <a:r>
              <a:rPr lang="en-US" sz="5000" dirty="0" err="1"/>
              <a:t>из</a:t>
            </a:r>
            <a:r>
              <a:rPr lang="en-US" sz="5000" dirty="0"/>
              <a:t> </a:t>
            </a:r>
            <a:r>
              <a:rPr lang="en-US" sz="5000" dirty="0" err="1"/>
              <a:t>тканей</a:t>
            </a:r>
            <a:r>
              <a:rPr lang="en-US" sz="5000" dirty="0"/>
              <a:t> </a:t>
            </a:r>
            <a:r>
              <a:rPr lang="en-US" sz="5000" dirty="0" err="1"/>
              <a:t>выполняют</a:t>
            </a:r>
            <a:r>
              <a:rPr lang="en-US" sz="5000" dirty="0"/>
              <a:t> </a:t>
            </a:r>
            <a:r>
              <a:rPr lang="en-US" sz="5000" dirty="0" err="1"/>
              <a:t>ещё</a:t>
            </a:r>
            <a:r>
              <a:rPr lang="en-US" sz="5000" dirty="0"/>
              <a:t> и </a:t>
            </a:r>
            <a:r>
              <a:rPr lang="en-US" sz="5000" dirty="0" err="1"/>
              <a:t>свои</a:t>
            </a:r>
            <a:r>
              <a:rPr lang="en-US" sz="5000" dirty="0"/>
              <a:t> </a:t>
            </a:r>
            <a:r>
              <a:rPr lang="en-US" sz="5000" dirty="0" err="1"/>
              <a:t>прямые</a:t>
            </a:r>
            <a:r>
              <a:rPr lang="en-US" sz="5000" dirty="0"/>
              <a:t> </a:t>
            </a:r>
            <a:r>
              <a:rPr lang="en-US" sz="5000" dirty="0" err="1"/>
              <a:t>функции</a:t>
            </a:r>
            <a:r>
              <a:rPr lang="en-US" sz="5000" dirty="0"/>
              <a:t>, </a:t>
            </a:r>
            <a:r>
              <a:rPr lang="en-US" sz="5000" dirty="0" err="1"/>
              <a:t>делают</a:t>
            </a:r>
            <a:r>
              <a:rPr lang="en-US" sz="5000" dirty="0"/>
              <a:t> </a:t>
            </a:r>
            <a:r>
              <a:rPr lang="en-US" sz="5000" dirty="0" err="1"/>
              <a:t>наше</a:t>
            </a:r>
            <a:r>
              <a:rPr lang="en-US" sz="5000" dirty="0"/>
              <a:t> </a:t>
            </a:r>
            <a:r>
              <a:rPr lang="en-US" sz="5000" dirty="0" err="1"/>
              <a:t>пребывание</a:t>
            </a:r>
            <a:r>
              <a:rPr lang="en-US" sz="5000" dirty="0"/>
              <a:t> </a:t>
            </a:r>
            <a:r>
              <a:rPr lang="en-US" sz="5000" dirty="0" err="1"/>
              <a:t>на</a:t>
            </a:r>
            <a:r>
              <a:rPr lang="en-US" sz="5000" dirty="0"/>
              <a:t> </a:t>
            </a:r>
            <a:r>
              <a:rPr lang="en-US" sz="5000" dirty="0" err="1"/>
              <a:t>кухне</a:t>
            </a:r>
            <a:r>
              <a:rPr lang="en-US" sz="5000" dirty="0"/>
              <a:t> </a:t>
            </a:r>
            <a:r>
              <a:rPr lang="en-US" sz="5000" dirty="0" err="1"/>
              <a:t>удобным</a:t>
            </a:r>
            <a:r>
              <a:rPr lang="en-US" sz="5000" dirty="0"/>
              <a:t>, </a:t>
            </a:r>
            <a:r>
              <a:rPr lang="en-US" sz="5000" dirty="0" err="1"/>
              <a:t>комфортным</a:t>
            </a:r>
            <a:r>
              <a:rPr lang="en-US" sz="5000" dirty="0"/>
              <a:t>, </a:t>
            </a:r>
            <a:r>
              <a:rPr lang="en-US" sz="5000" dirty="0" err="1"/>
              <a:t>безопасным</a:t>
            </a:r>
            <a:r>
              <a:rPr lang="en-US" sz="5000" dirty="0"/>
              <a:t> и </a:t>
            </a:r>
            <a:r>
              <a:rPr lang="en-US" sz="5000" dirty="0" err="1"/>
              <a:t>полезным</a:t>
            </a:r>
            <a:r>
              <a:rPr lang="en-US" sz="5000" dirty="0"/>
              <a:t> </a:t>
            </a:r>
            <a:r>
              <a:rPr lang="en-US" sz="5000" dirty="0" err="1"/>
              <a:t>для</a:t>
            </a:r>
            <a:r>
              <a:rPr lang="en-US" sz="5000" dirty="0"/>
              <a:t> </a:t>
            </a:r>
            <a:r>
              <a:rPr lang="en-US" sz="5000" dirty="0" err="1"/>
              <a:t>здоровья</a:t>
            </a:r>
            <a:r>
              <a:rPr lang="en-US" sz="5000" dirty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pic>
        <p:nvPicPr>
          <p:cNvPr id="4" name="Picture 3" descr="a1ade17912a036cb3f630b5f76d69e6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899795"/>
            <a:ext cx="6947535" cy="567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175" y="885710"/>
            <a:ext cx="4899025" cy="61055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err="1"/>
              <a:t>При</a:t>
            </a:r>
            <a:r>
              <a:rPr lang="en-US" sz="2000" b="1" dirty="0"/>
              <a:t> </a:t>
            </a:r>
            <a:r>
              <a:rPr lang="en-US" sz="2000" b="1" dirty="0" err="1"/>
              <a:t>выборе</a:t>
            </a:r>
            <a:r>
              <a:rPr lang="en-US" sz="2000" b="1" dirty="0"/>
              <a:t> </a:t>
            </a:r>
            <a:r>
              <a:rPr lang="en-US" sz="2000" b="1" dirty="0" err="1"/>
              <a:t>тканных</a:t>
            </a:r>
            <a:r>
              <a:rPr lang="en-US" sz="2000" b="1" dirty="0"/>
              <a:t> </a:t>
            </a:r>
            <a:r>
              <a:rPr lang="en-US" sz="2000" b="1" dirty="0" err="1"/>
              <a:t>аксессуаров</a:t>
            </a:r>
            <a:r>
              <a:rPr lang="en-US" sz="2000" b="1" dirty="0"/>
              <a:t> </a:t>
            </a:r>
            <a:r>
              <a:rPr lang="en-US" sz="2000" b="1" dirty="0" err="1"/>
              <a:t>используют</a:t>
            </a:r>
            <a:r>
              <a:rPr lang="en-US" sz="2000" b="1" dirty="0"/>
              <a:t> </a:t>
            </a:r>
            <a:r>
              <a:rPr lang="en-US" sz="2000" b="1" dirty="0" err="1"/>
              <a:t>несколько</a:t>
            </a:r>
            <a:r>
              <a:rPr lang="en-US" sz="2000" b="1" dirty="0"/>
              <a:t> </a:t>
            </a:r>
            <a:r>
              <a:rPr lang="en-US" sz="2000" b="1" dirty="0" err="1"/>
              <a:t>правил</a:t>
            </a:r>
            <a:r>
              <a:rPr lang="en-US" sz="2000" b="1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Материалы</a:t>
            </a:r>
            <a:r>
              <a:rPr lang="en-US" sz="2000" dirty="0"/>
              <a:t> </a:t>
            </a:r>
            <a:r>
              <a:rPr lang="en-US" sz="2000" dirty="0" err="1"/>
              <a:t>для</a:t>
            </a:r>
            <a:r>
              <a:rPr lang="en-US" sz="2000" dirty="0"/>
              <a:t> </a:t>
            </a:r>
            <a:r>
              <a:rPr lang="en-US" sz="2000" dirty="0" err="1"/>
              <a:t>кухонных</a:t>
            </a:r>
            <a:r>
              <a:rPr lang="en-US" sz="2000" dirty="0"/>
              <a:t> </a:t>
            </a:r>
            <a:r>
              <a:rPr lang="en-US" sz="2000" dirty="0" err="1"/>
              <a:t>принадлежностей</a:t>
            </a:r>
            <a:r>
              <a:rPr lang="en-US" sz="2000" dirty="0"/>
              <a:t> </a:t>
            </a:r>
            <a:r>
              <a:rPr lang="en-US" sz="2000" dirty="0" err="1"/>
              <a:t>должны</a:t>
            </a:r>
            <a:r>
              <a:rPr lang="en-US" sz="2000" dirty="0"/>
              <a:t> </a:t>
            </a:r>
            <a:r>
              <a:rPr lang="en-US" sz="2000" dirty="0" err="1"/>
              <a:t>быть</a:t>
            </a:r>
            <a:r>
              <a:rPr lang="en-US" sz="2000" dirty="0"/>
              <a:t> </a:t>
            </a:r>
            <a:r>
              <a:rPr lang="en-US" sz="2000" dirty="0" err="1"/>
              <a:t>стойкими</a:t>
            </a:r>
            <a:r>
              <a:rPr lang="en-US" sz="2000" dirty="0"/>
              <a:t> к </a:t>
            </a:r>
            <a:r>
              <a:rPr lang="en-US" sz="2000" dirty="0" err="1"/>
              <a:t>истиранию</a:t>
            </a:r>
            <a:r>
              <a:rPr lang="en-US" sz="2000" dirty="0"/>
              <a:t> и </a:t>
            </a:r>
            <a:r>
              <a:rPr lang="en-US" sz="2000" dirty="0" err="1"/>
              <a:t>частым</a:t>
            </a:r>
            <a:r>
              <a:rPr lang="en-US" sz="2000" dirty="0"/>
              <a:t> </a:t>
            </a:r>
            <a:r>
              <a:rPr lang="en-US" sz="2000" dirty="0" err="1"/>
              <a:t>стиркам</a:t>
            </a:r>
            <a:r>
              <a:rPr lang="en-US" sz="2000" dirty="0"/>
              <a:t>, </a:t>
            </a:r>
            <a:r>
              <a:rPr lang="en-US" sz="2000" dirty="0" err="1"/>
              <a:t>простыми</a:t>
            </a:r>
            <a:r>
              <a:rPr lang="en-US" sz="2000" dirty="0"/>
              <a:t> в </a:t>
            </a:r>
            <a:r>
              <a:rPr lang="en-US" sz="2000" dirty="0" err="1"/>
              <a:t>уходе</a:t>
            </a:r>
            <a:r>
              <a:rPr lang="en-US" sz="2000" dirty="0"/>
              <a:t>,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должен</a:t>
            </a:r>
            <a:r>
              <a:rPr lang="en-US" sz="2000" dirty="0"/>
              <a:t> </a:t>
            </a:r>
            <a:r>
              <a:rPr lang="en-US" sz="2000" dirty="0" err="1"/>
              <a:t>впитывать</a:t>
            </a:r>
            <a:r>
              <a:rPr lang="en-US" sz="2000" dirty="0"/>
              <a:t> </a:t>
            </a:r>
            <a:r>
              <a:rPr lang="en-US" sz="2000" dirty="0" err="1"/>
              <a:t>запахи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Изделия</a:t>
            </a:r>
            <a:r>
              <a:rPr lang="en-US" sz="2000" dirty="0"/>
              <a:t> </a:t>
            </a:r>
            <a:r>
              <a:rPr lang="en-US" sz="2000" dirty="0" err="1"/>
              <a:t>должны</a:t>
            </a:r>
            <a:r>
              <a:rPr lang="en-US" sz="2000" dirty="0"/>
              <a:t> </a:t>
            </a:r>
            <a:r>
              <a:rPr lang="en-US" sz="2000" dirty="0" err="1"/>
              <a:t>хорошо</a:t>
            </a:r>
            <a:r>
              <a:rPr lang="en-US" sz="2000" dirty="0"/>
              <a:t> </a:t>
            </a:r>
            <a:r>
              <a:rPr lang="en-US" sz="2000" dirty="0" err="1"/>
              <a:t>впитывать</a:t>
            </a:r>
            <a:r>
              <a:rPr lang="en-US" sz="2000" dirty="0"/>
              <a:t> </a:t>
            </a:r>
            <a:r>
              <a:rPr lang="en-US" sz="2000" dirty="0" err="1"/>
              <a:t>влагу</a:t>
            </a:r>
            <a:r>
              <a:rPr lang="en-US" sz="2000" dirty="0"/>
              <a:t> и </a:t>
            </a:r>
            <a:r>
              <a:rPr lang="en-US" sz="2000" dirty="0" err="1"/>
              <a:t>быстро</a:t>
            </a:r>
            <a:r>
              <a:rPr lang="en-US" sz="2000" dirty="0"/>
              <a:t> </a:t>
            </a:r>
            <a:r>
              <a:rPr lang="en-US" sz="2000" dirty="0" err="1"/>
              <a:t>сохнуть</a:t>
            </a:r>
            <a:r>
              <a:rPr lang="en-US" sz="2000" dirty="0"/>
              <a:t>. </a:t>
            </a:r>
            <a:r>
              <a:rPr lang="en-US" sz="2000" dirty="0" err="1"/>
              <a:t>Чаще</a:t>
            </a:r>
            <a:r>
              <a:rPr lang="en-US" sz="2000" dirty="0"/>
              <a:t> </a:t>
            </a:r>
            <a:r>
              <a:rPr lang="en-US" sz="2000" dirty="0" err="1"/>
              <a:t>всего</a:t>
            </a:r>
            <a:r>
              <a:rPr lang="en-US" sz="2000" dirty="0"/>
              <a:t>, </a:t>
            </a:r>
            <a:r>
              <a:rPr lang="en-US" sz="2000" dirty="0" err="1"/>
              <a:t>такими</a:t>
            </a:r>
            <a:r>
              <a:rPr lang="en-US" sz="2000" dirty="0"/>
              <a:t> </a:t>
            </a:r>
            <a:r>
              <a:rPr lang="en-US" sz="2000" dirty="0" err="1"/>
              <a:t>качествами</a:t>
            </a:r>
            <a:r>
              <a:rPr lang="en-US" sz="2000" dirty="0"/>
              <a:t> </a:t>
            </a:r>
            <a:r>
              <a:rPr lang="en-US" sz="2000" dirty="0" err="1"/>
              <a:t>обладают</a:t>
            </a:r>
            <a:r>
              <a:rPr lang="en-US" sz="2000" dirty="0"/>
              <a:t> </a:t>
            </a:r>
            <a:r>
              <a:rPr lang="en-US" sz="2000" dirty="0" err="1"/>
              <a:t>натуральные</a:t>
            </a:r>
            <a:r>
              <a:rPr lang="en-US" sz="2000" dirty="0"/>
              <a:t> </a:t>
            </a:r>
            <a:r>
              <a:rPr lang="en-US" sz="2000" dirty="0" err="1"/>
              <a:t>ткани</a:t>
            </a:r>
            <a:r>
              <a:rPr lang="en-US" sz="2000" dirty="0"/>
              <a:t>, </a:t>
            </a:r>
            <a:r>
              <a:rPr lang="en-US" sz="2000" dirty="0" err="1"/>
              <a:t>но</a:t>
            </a:r>
            <a:r>
              <a:rPr lang="en-US" sz="2000" dirty="0"/>
              <a:t> и </a:t>
            </a:r>
            <a:r>
              <a:rPr lang="en-US" sz="2000" dirty="0" err="1"/>
              <a:t>некоторые</a:t>
            </a:r>
            <a:r>
              <a:rPr lang="en-US" sz="2000" dirty="0"/>
              <a:t> </a:t>
            </a:r>
            <a:r>
              <a:rPr lang="en-US" sz="2000" dirty="0" err="1"/>
              <a:t>искусственные</a:t>
            </a:r>
            <a:r>
              <a:rPr lang="en-US" sz="2000" dirty="0"/>
              <a:t> </a:t>
            </a:r>
            <a:r>
              <a:rPr lang="en-US" sz="2000" dirty="0" err="1"/>
              <a:t>волокна</a:t>
            </a:r>
            <a:r>
              <a:rPr lang="en-US" sz="2000" dirty="0"/>
              <a:t> </a:t>
            </a:r>
            <a:r>
              <a:rPr lang="en-US" sz="2000" dirty="0" err="1"/>
              <a:t>также</a:t>
            </a:r>
            <a:r>
              <a:rPr lang="en-US" sz="2000" dirty="0"/>
              <a:t> </a:t>
            </a:r>
            <a:r>
              <a:rPr lang="en-US" sz="2000" dirty="0" err="1"/>
              <a:t>подходят</a:t>
            </a:r>
            <a:r>
              <a:rPr lang="en-US" sz="2000" dirty="0"/>
              <a:t> </a:t>
            </a:r>
            <a:r>
              <a:rPr lang="en-US" sz="2000" dirty="0" err="1"/>
              <a:t>под</a:t>
            </a:r>
            <a:r>
              <a:rPr lang="en-US" sz="2000" dirty="0"/>
              <a:t> </a:t>
            </a:r>
            <a:r>
              <a:rPr lang="en-US" sz="2000" dirty="0" err="1"/>
              <a:t>эту</a:t>
            </a:r>
            <a:r>
              <a:rPr lang="en-US" sz="2000" dirty="0"/>
              <a:t> </a:t>
            </a:r>
            <a:r>
              <a:rPr lang="en-US" sz="2000" dirty="0" err="1"/>
              <a:t>характеристику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Текстиль</a:t>
            </a:r>
            <a:r>
              <a:rPr lang="en-US" sz="2000" dirty="0"/>
              <a:t> </a:t>
            </a:r>
            <a:r>
              <a:rPr lang="en-US" sz="2000" dirty="0" err="1"/>
              <a:t>должен</a:t>
            </a:r>
            <a:r>
              <a:rPr lang="en-US" sz="2000" dirty="0"/>
              <a:t> </a:t>
            </a:r>
            <a:r>
              <a:rPr lang="en-US" sz="2000" dirty="0" err="1"/>
              <a:t>поддерживать</a:t>
            </a:r>
            <a:r>
              <a:rPr lang="en-US" sz="2000" dirty="0"/>
              <a:t> </a:t>
            </a:r>
            <a:r>
              <a:rPr lang="en-US" sz="2000" dirty="0" err="1"/>
              <a:t>общий</a:t>
            </a:r>
            <a:r>
              <a:rPr lang="en-US" sz="2000" dirty="0"/>
              <a:t> </a:t>
            </a:r>
            <a:r>
              <a:rPr lang="en-US" sz="2000" dirty="0" err="1"/>
              <a:t>стиль</a:t>
            </a:r>
            <a:r>
              <a:rPr lang="en-US" sz="2000" dirty="0"/>
              <a:t> </a:t>
            </a:r>
            <a:r>
              <a:rPr lang="en-US" sz="2000" dirty="0" err="1"/>
              <a:t>интерьера</a:t>
            </a:r>
            <a:r>
              <a:rPr lang="en-US" sz="2000" dirty="0"/>
              <a:t> </a:t>
            </a:r>
            <a:r>
              <a:rPr lang="en-US" sz="2000" dirty="0" err="1"/>
              <a:t>помещения</a:t>
            </a:r>
            <a:r>
              <a:rPr lang="en-US" sz="2000" dirty="0"/>
              <a:t>,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выбиваться</a:t>
            </a:r>
            <a:r>
              <a:rPr lang="en-US" sz="2000" dirty="0"/>
              <a:t> </a:t>
            </a:r>
            <a:r>
              <a:rPr lang="en-US" sz="2000" dirty="0" err="1"/>
              <a:t>из</a:t>
            </a:r>
            <a:r>
              <a:rPr lang="en-US" sz="2000" dirty="0"/>
              <a:t> </a:t>
            </a:r>
            <a:r>
              <a:rPr lang="en-US" sz="2000" dirty="0" err="1"/>
              <a:t>него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Цветовая</a:t>
            </a:r>
            <a:r>
              <a:rPr lang="en-US" sz="2000" dirty="0"/>
              <a:t> </a:t>
            </a:r>
            <a:r>
              <a:rPr lang="en-US" sz="2000" dirty="0" err="1"/>
              <a:t>палитра</a:t>
            </a:r>
            <a:r>
              <a:rPr lang="en-US" sz="2000" dirty="0"/>
              <a:t> </a:t>
            </a:r>
            <a:r>
              <a:rPr lang="en-US" sz="2000" dirty="0" err="1"/>
              <a:t>тканных</a:t>
            </a:r>
            <a:r>
              <a:rPr lang="en-US" sz="2000" dirty="0"/>
              <a:t> </a:t>
            </a:r>
            <a:r>
              <a:rPr lang="en-US" sz="2000" dirty="0" err="1"/>
              <a:t>аксессуаров</a:t>
            </a:r>
            <a:r>
              <a:rPr lang="en-US" sz="2000" dirty="0"/>
              <a:t> и </a:t>
            </a:r>
            <a:r>
              <a:rPr lang="en-US" sz="2000" dirty="0" err="1"/>
              <a:t>отделка</a:t>
            </a:r>
            <a:r>
              <a:rPr lang="en-US" sz="2000" dirty="0"/>
              <a:t> </a:t>
            </a:r>
            <a:r>
              <a:rPr lang="en-US" sz="2000" dirty="0" err="1"/>
              <a:t>помещения</a:t>
            </a:r>
            <a:r>
              <a:rPr lang="en-US" sz="2000" dirty="0"/>
              <a:t> </a:t>
            </a:r>
            <a:r>
              <a:rPr lang="en-US" sz="2000" dirty="0" err="1"/>
              <a:t>должна</a:t>
            </a:r>
            <a:r>
              <a:rPr lang="en-US" sz="2000" dirty="0"/>
              <a:t> </a:t>
            </a:r>
            <a:r>
              <a:rPr lang="en-US" sz="2000" dirty="0" err="1"/>
              <a:t>сочетаться</a:t>
            </a:r>
            <a:r>
              <a:rPr lang="en-US" sz="2000" dirty="0"/>
              <a:t> </a:t>
            </a:r>
            <a:r>
              <a:rPr lang="en-US" sz="2000" dirty="0" err="1"/>
              <a:t>между</a:t>
            </a:r>
            <a:r>
              <a:rPr lang="en-US" sz="2000" dirty="0"/>
              <a:t> </a:t>
            </a:r>
            <a:r>
              <a:rPr lang="en-US" sz="2000" dirty="0" err="1"/>
              <a:t>собой</a:t>
            </a:r>
            <a:r>
              <a:rPr lang="en-US" sz="2000" dirty="0"/>
              <a:t>. </a:t>
            </a:r>
            <a:r>
              <a:rPr lang="en-US" sz="2000" dirty="0" err="1"/>
              <a:t>Можно</a:t>
            </a:r>
            <a:r>
              <a:rPr lang="en-US" sz="2000" dirty="0"/>
              <a:t> </a:t>
            </a:r>
            <a:r>
              <a:rPr lang="en-US" sz="2000" dirty="0" err="1"/>
              <a:t>остановиться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постельных</a:t>
            </a:r>
            <a:r>
              <a:rPr lang="en-US" sz="2000" dirty="0"/>
              <a:t> </a:t>
            </a:r>
            <a:r>
              <a:rPr lang="en-US" sz="2000" dirty="0" err="1"/>
              <a:t>тонах</a:t>
            </a:r>
            <a:r>
              <a:rPr lang="en-US" sz="2000" dirty="0"/>
              <a:t> </a:t>
            </a:r>
            <a:r>
              <a:rPr lang="en-US" sz="2000" dirty="0" err="1"/>
              <a:t>или</a:t>
            </a:r>
            <a:r>
              <a:rPr lang="en-US" sz="2000" dirty="0"/>
              <a:t> </a:t>
            </a:r>
            <a:r>
              <a:rPr lang="en-US" sz="2000" dirty="0" err="1"/>
              <a:t>добавить</a:t>
            </a:r>
            <a:r>
              <a:rPr lang="en-US" sz="2000" dirty="0"/>
              <a:t> </a:t>
            </a:r>
            <a:r>
              <a:rPr lang="en-US" sz="2000" dirty="0" err="1"/>
              <a:t>ярких</a:t>
            </a:r>
            <a:r>
              <a:rPr lang="en-US" sz="2000" dirty="0"/>
              <a:t> </a:t>
            </a:r>
            <a:r>
              <a:rPr lang="en-US" sz="2000" dirty="0" err="1"/>
              <a:t>цветов</a:t>
            </a:r>
            <a:r>
              <a:rPr lang="en-US" sz="2000" dirty="0"/>
              <a:t> с </a:t>
            </a:r>
            <a:r>
              <a:rPr lang="en-US" sz="2000" dirty="0" err="1"/>
              <a:t>помощью</a:t>
            </a:r>
            <a:r>
              <a:rPr lang="en-US" sz="2000" dirty="0"/>
              <a:t> </a:t>
            </a:r>
            <a:r>
              <a:rPr lang="en-US" sz="2000" dirty="0" err="1"/>
              <a:t>текстиля</a:t>
            </a:r>
            <a:r>
              <a:rPr lang="en-US" sz="2000" dirty="0"/>
              <a:t>.</a:t>
            </a:r>
          </a:p>
        </p:txBody>
      </p:sp>
      <p:pic>
        <p:nvPicPr>
          <p:cNvPr id="4" name="Picture 3" descr="image6_widen-exact_custom_720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028065"/>
            <a:ext cx="6590030" cy="528574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6711cd7d067a1d9b826b49477b44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" y="274320"/>
            <a:ext cx="10415905" cy="578231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33513384_5-p-ukrashaem-kukhnyu-svoimi-rukami-foto-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533400"/>
            <a:ext cx="8148955" cy="60699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080" y="192405"/>
            <a:ext cx="5330825" cy="645795"/>
          </a:xfrm>
        </p:spPr>
        <p:txBody>
          <a:bodyPr>
            <a:normAutofit/>
          </a:bodyPr>
          <a:lstStyle/>
          <a:p>
            <a:r>
              <a:rPr lang="ru-RU" altLang="en-US"/>
              <a:t>Домашнее задание: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0635"/>
            <a:ext cx="10515600" cy="996315"/>
          </a:xfrm>
        </p:spPr>
        <p:txBody>
          <a:bodyPr>
            <a:normAutofit fontScale="75000" lnSpcReduction="20000"/>
          </a:bodyPr>
          <a:lstStyle/>
          <a:p>
            <a:pPr marL="0" indent="0">
              <a:buNone/>
            </a:pPr>
            <a:r>
              <a:rPr lang="ru-RU" altLang="en-US"/>
              <a:t>Прочитать с. 260 - 263, устно вопросы с. 263. Выучить основные понятия и термины. Знать основные схемы расстановки мебли на кухне.</a:t>
            </a:r>
          </a:p>
        </p:txBody>
      </p:sp>
      <p:pic>
        <p:nvPicPr>
          <p:cNvPr id="4" name="Picture 3" descr="177527.9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055" y="2495550"/>
            <a:ext cx="6230620" cy="4565015"/>
          </a:xfrm>
          <a:prstGeom prst="rect">
            <a:avLst/>
          </a:prstGeom>
        </p:spPr>
      </p:pic>
      <p:pic>
        <p:nvPicPr>
          <p:cNvPr id="5" name="Picture 4" descr="860544_9999x1000x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35" y="2149475"/>
            <a:ext cx="4764405" cy="444690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75" y="1579476"/>
            <a:ext cx="4556125" cy="56159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2400" dirty="0"/>
              <a:t>Профессия дизайнера интерьеров подразумевает организацию всего процесса оформления интерьера, начиная с планировки помещения, освещения, систем вентиляции, отделки стен и заканчивая расстановкой мебели и текстильным дизайном.</a:t>
            </a:r>
          </a:p>
        </p:txBody>
      </p:sp>
      <p:pic>
        <p:nvPicPr>
          <p:cNvPr id="2" name="Picture 1" descr="custom-stock-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07645"/>
            <a:ext cx="6932930" cy="586232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890"/>
            <a:ext cx="10515600" cy="790575"/>
          </a:xfrm>
        </p:spPr>
        <p:txBody>
          <a:bodyPr/>
          <a:lstStyle/>
          <a:p>
            <a:r>
              <a:rPr lang="en-US"/>
              <a:t>Организация освещения на кухне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0" y="1499870"/>
            <a:ext cx="5474970" cy="4399280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Общий свет должен быть достаточно ярким, но рассеянным. Норма освещённости для кухни — 150 люкс на 1 кв.м, эта цифра прописана в СНиПах. Чтобы рассчитать световой поток, умножаем норму в люксах на площадь комнаты в кв.м.</a:t>
            </a:r>
          </a:p>
          <a:p>
            <a:pPr marL="0" indent="0">
              <a:buNone/>
            </a:pPr>
            <a:r>
              <a:rPr lang="en-US" sz="2000"/>
              <a:t>Получается, что для кухни площадью 10 кв.м потребуется 1500 люменов. 80 % от этого объёма должно приходиться на общее освещение. 1200 люменов могут обеспечить, к примеру, три светодиодных лампочки со световым потоком от 390 до 470 лм.</a:t>
            </a:r>
          </a:p>
          <a:p>
            <a:pPr marL="0" indent="0">
              <a:buNone/>
            </a:pPr>
            <a:r>
              <a:rPr lang="ru-RU" altLang="en-US" sz="2000"/>
              <a:t>За общее освещение может отвечать несколько приборов.</a:t>
            </a:r>
          </a:p>
        </p:txBody>
      </p:sp>
      <p:pic>
        <p:nvPicPr>
          <p:cNvPr id="4" name="Picture 3" descr="lampy-nad-kuhonnym-stolom-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470" y="1085850"/>
            <a:ext cx="6049645" cy="5590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" y="1187911"/>
            <a:ext cx="5283835" cy="5864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 sz="2000" dirty="0"/>
              <a:t>Освещение кухни должно быть равномерным, таким образом можно создать комфортную обстановку. Верхний свет на кухне должен равномерно освещать помещение и составляющие интерьера. Часто для этого используют встроенные в потолок лампы. Если на потолке можно повесить только одну люстру, может понадобиться дополнительное освещение рабочего места. Это можно сделать, используя светильники в навесных шкафах или  настенные светильники. Очень удобны и практичны лампы на “прищепках”, это отличная альтернатива настенным лампам.</a:t>
            </a:r>
          </a:p>
        </p:txBody>
      </p:sp>
      <p:pic>
        <p:nvPicPr>
          <p:cNvPr id="2" name="Picture 1" descr="1619685666_3-p-svetilniki-nad-ostrovom-na-kukhne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75" y="204470"/>
            <a:ext cx="6619875" cy="644906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155" y="3175"/>
            <a:ext cx="3596005" cy="885825"/>
          </a:xfrm>
        </p:spPr>
        <p:txBody>
          <a:bodyPr/>
          <a:lstStyle/>
          <a:p>
            <a:r>
              <a:rPr lang="ru-RU">
                <a:latin typeface="+mn-lt"/>
                <a:cs typeface="+mn-lt"/>
              </a:rPr>
              <a:t>Пол в кухне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3670"/>
            <a:ext cx="10515600" cy="49644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/>
              <a:t>Лучшим выбором для кухни станет керамогранит, винил или кварцвинил, наливной пол. С ними ничего не случится при попадании воды, они достаточно просто отмоются от самых сложных загрязнений и не испортятся даже при п</a:t>
            </a:r>
            <a:r>
              <a:rPr lang="ru-RU" altLang="en-US"/>
              <a:t>р</a:t>
            </a:r>
            <a:r>
              <a:rPr lang="en-US"/>
              <a:t>орыве трубы или серьезной протечке из посудомоечной машины. </a:t>
            </a:r>
          </a:p>
          <a:p>
            <a:pPr marL="0" indent="0">
              <a:buNone/>
            </a:pPr>
            <a:r>
              <a:rPr lang="en-US"/>
              <a:t>Дерево или ламинат — спорный выбор, когда решается, какой материал на пол кухни лучше. Если очень хочется, их можно использовать, но с соблюдением некоторых требований. Выбирают только влагостойкий ламинат и термодерево. Это дорого, но прослужит долго. Хорошим решением станет сочетание разных декоров. Все рабочие и мокрые зоны помещения застилают влагостойкой плиткой, остальное — доской, паркетом или ламинатом.  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73069537_pro-dachnikov-com-p-plitka-na-kukhnyu-na-pol-foto-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85" y="107315"/>
            <a:ext cx="4365625" cy="2416175"/>
          </a:xfrm>
          <a:prstGeom prst="rect">
            <a:avLst/>
          </a:prstGeom>
        </p:spPr>
      </p:pic>
      <p:pic>
        <p:nvPicPr>
          <p:cNvPr id="5" name="Picture 4" descr="1582305198_11-p-dizain-polov-iz-plitki-na-kukhnyakh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075" y="536575"/>
            <a:ext cx="6130925" cy="5450840"/>
          </a:xfrm>
          <a:prstGeom prst="rect">
            <a:avLst/>
          </a:prstGeom>
        </p:spPr>
      </p:pic>
      <p:pic>
        <p:nvPicPr>
          <p:cNvPr id="6" name="Picture 5" descr="d75c79a554b03fabd27cdbf0a93b24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85" y="2034540"/>
            <a:ext cx="5609590" cy="452056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2560" y="49530"/>
            <a:ext cx="3547110" cy="702310"/>
          </a:xfrm>
        </p:spPr>
        <p:txBody>
          <a:bodyPr>
            <a:normAutofit/>
          </a:bodyPr>
          <a:lstStyle/>
          <a:p>
            <a:r>
              <a:rPr lang="ru-RU" altLang="en-US"/>
              <a:t>Стены в кухне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390" y="1613535"/>
            <a:ext cx="2997200" cy="34016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2300"/>
              <a:t>Стены в кухне оклеивают влагостойкими обоями или окрашивают. Стену около рабочего стола облицовывают керамической плиткой, панелью из стекла или пластика</a:t>
            </a:r>
          </a:p>
        </p:txBody>
      </p:sp>
      <p:pic>
        <p:nvPicPr>
          <p:cNvPr id="4" name="Picture 3" descr="fef053862d7577b8af83fa9b77dee76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590" y="974090"/>
            <a:ext cx="8571865" cy="556006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385" y="97790"/>
            <a:ext cx="10515600" cy="692785"/>
          </a:xfrm>
        </p:spPr>
        <p:txBody>
          <a:bodyPr>
            <a:normAutofit/>
          </a:bodyPr>
          <a:lstStyle/>
          <a:p>
            <a:r>
              <a:rPr lang="ru-RU" altLang="en-US"/>
              <a:t>Цветовая гамма интерьера кухни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11" y="1592522"/>
            <a:ext cx="6049010" cy="534797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2000" dirty="0"/>
              <a:t>Подбирая цвет кухни и сочетания цветов, можно следовать базовым правилам:</a:t>
            </a:r>
          </a:p>
          <a:p>
            <a:pPr marL="0" indent="0">
              <a:buNone/>
            </a:pPr>
            <a:r>
              <a:rPr lang="ru-RU" altLang="en-US" sz="2000" dirty="0"/>
              <a:t>Светлые тона визуально расширяют пространство, темные, наоборот, уменьшают.</a:t>
            </a:r>
          </a:p>
          <a:p>
            <a:pPr marL="0" indent="0">
              <a:buNone/>
            </a:pPr>
            <a:r>
              <a:rPr lang="ru-RU" altLang="en-US" sz="2000" dirty="0"/>
              <a:t> Если вы используете палитру из трех элементов, сочетайте их в пропорции 60/30/10. Около 60% должен составлять нейтральный базовый тон. 30% — более интенсивный, 10% — самый активный. При такой пропорции пространство не будет смотреться аляповато, а глаза не устанут от ярких красок. Например: белая отделка, серо-голубой гарнитур, солнечно-желтый фартук.</a:t>
            </a:r>
          </a:p>
          <a:p>
            <a:pPr marL="0" indent="0">
              <a:buNone/>
            </a:pPr>
            <a:endParaRPr lang="ru-RU" altLang="en-US" sz="2400" dirty="0"/>
          </a:p>
        </p:txBody>
      </p:sp>
      <p:pic>
        <p:nvPicPr>
          <p:cNvPr id="8" name="Picture 7" descr="Screenshot_5-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610" y="1052195"/>
            <a:ext cx="5749290" cy="547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 and Dialogues">
  <a:themeElements>
    <a:clrScheme name="Communications and Dialogu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Communications and Dialogu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Communications and Dialog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1350</Words>
  <Application>Microsoft Office PowerPoint</Application>
  <PresentationFormat>Широкоэкранный</PresentationFormat>
  <Paragraphs>66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SimSun</vt:lpstr>
      <vt:lpstr>Arial</vt:lpstr>
      <vt:lpstr>Times New Roman</vt:lpstr>
      <vt:lpstr>Communications and Dialogues</vt:lpstr>
      <vt:lpstr>Оформление кухни</vt:lpstr>
      <vt:lpstr>Презентация PowerPoint</vt:lpstr>
      <vt:lpstr>Презентация PowerPoint</vt:lpstr>
      <vt:lpstr>Организация освещения на кухне</vt:lpstr>
      <vt:lpstr>Презентация PowerPoint</vt:lpstr>
      <vt:lpstr>Пол в кухне</vt:lpstr>
      <vt:lpstr>Презентация PowerPoint</vt:lpstr>
      <vt:lpstr>Стены в кухне</vt:lpstr>
      <vt:lpstr>Цветовая гамма интерьера кухни</vt:lpstr>
      <vt:lpstr>Презентация PowerPoint</vt:lpstr>
      <vt:lpstr>Мебель для кухни</vt:lpstr>
      <vt:lpstr>Презентация PowerPoint</vt:lpstr>
      <vt:lpstr>Примеры планировки мебели на кухне</vt:lpstr>
      <vt:lpstr>Линейная планировка  кухни</vt:lpstr>
      <vt:lpstr>Двухрядная кухня (параллельная)</vt:lpstr>
      <vt:lpstr>Угловая кухня</vt:lpstr>
      <vt:lpstr>Кухня с барной стойкой</vt:lpstr>
      <vt:lpstr>Кухня с островом</vt:lpstr>
      <vt:lpstr>П - образная кухня</vt:lpstr>
      <vt:lpstr>Выбор текстиля для кухни</vt:lpstr>
      <vt:lpstr>Презентация PowerPoint</vt:lpstr>
      <vt:lpstr>Презентация PowerPoint</vt:lpstr>
      <vt:lpstr>Презентация PowerPoint</vt:lpstr>
      <vt:lpstr>Домашнее задание: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Оформление кухни</dc:title>
  <dc:creator>Rain</dc:creator>
  <cp:lastModifiedBy>Rain</cp:lastModifiedBy>
  <cp:revision>47</cp:revision>
  <dcterms:created xsi:type="dcterms:W3CDTF">2023-03-25T15:58:00Z</dcterms:created>
  <dcterms:modified xsi:type="dcterms:W3CDTF">2023-03-26T19:36:04Z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5A8ECF9170794E5682742839F4131E20</vt:lpwstr>
  </property>
  <property fmtid="{D5CDD505-2E9C-101B-9397-08002B2CF9AE}" pid="3" name="KSOProductBuildVer">
    <vt:lpwstr>1033-11.2.0.11513</vt:lpwstr>
  </property>
</Properties>
</file>