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5" r:id="rId8"/>
    <p:sldId id="263" r:id="rId9"/>
    <p:sldId id="264" r:id="rId10"/>
    <p:sldId id="265" r:id="rId11"/>
    <p:sldId id="267" r:id="rId12"/>
    <p:sldId id="268" r:id="rId13"/>
    <p:sldId id="269" r:id="rId14"/>
    <p:sldId id="271"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6" r:id="rId29"/>
    <p:sldId id="287" r:id="rId30"/>
    <p:sldId id="291" r:id="rId31"/>
    <p:sldId id="298" r:id="rId32"/>
    <p:sldId id="292" r:id="rId33"/>
    <p:sldId id="293" r:id="rId34"/>
    <p:sldId id="288" r:id="rId35"/>
    <p:sldId id="299" r:id="rId36"/>
    <p:sldId id="294" r:id="rId37"/>
    <p:sldId id="295" r:id="rId38"/>
    <p:sldId id="284"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3" d="100"/>
          <a:sy n="83" d="100"/>
        </p:scale>
        <p:origin x="59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9T17:48:55"/>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2345051-2045-45DA-935E-2E3CA1A69ADC}"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345051-2045-45DA-935E-2E3CA1A69ADC}"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3/28/2024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a:spLocks noGrp="1" noRot="1" noChangeAspect="1" noMove="1" noResize="1" noEditPoints="1" noAdjustHandles="1" noChangeArrowheads="1" noChangeShapeType="1" noTextEdit="1"/>
          </p:cNvSpPr>
          <p:nvPr/>
        </p:nvSpPr>
        <p:spPr>
          <a:xfrm>
            <a:off x="0" y="0"/>
            <a:ext cx="12191999" cy="6177668"/>
          </a:xfrm>
          <a:custGeom>
            <a:avLst/>
            <a:gdLst>
              <a:gd name="connsiteX0" fmla="*/ 6861986 w 12191999"/>
              <a:gd name="connsiteY0" fmla="*/ 6107659 h 6177668"/>
              <a:gd name="connsiteX1" fmla="*/ 6860986 w 12191999"/>
              <a:gd name="connsiteY1" fmla="*/ 6107739 h 6177668"/>
              <a:gd name="connsiteX2" fmla="*/ 6860759 w 12191999"/>
              <a:gd name="connsiteY2" fmla="*/ 6108287 h 6177668"/>
              <a:gd name="connsiteX3" fmla="*/ 0 w 12191999"/>
              <a:gd name="connsiteY3" fmla="*/ 0 h 6177668"/>
              <a:gd name="connsiteX4" fmla="*/ 12191999 w 12191999"/>
              <a:gd name="connsiteY4" fmla="*/ 0 h 6177668"/>
              <a:gd name="connsiteX5" fmla="*/ 12191999 w 12191999"/>
              <a:gd name="connsiteY5" fmla="*/ 5215324 h 6177668"/>
              <a:gd name="connsiteX6" fmla="*/ 12144282 w 12191999"/>
              <a:gd name="connsiteY6" fmla="*/ 5229900 h 6177668"/>
              <a:gd name="connsiteX7" fmla="*/ 11759192 w 12191999"/>
              <a:gd name="connsiteY7" fmla="*/ 5336208 h 6177668"/>
              <a:gd name="connsiteX8" fmla="*/ 10505159 w 12191999"/>
              <a:gd name="connsiteY8" fmla="*/ 5627228 h 6177668"/>
              <a:gd name="connsiteX9" fmla="*/ 9501755 w 12191999"/>
              <a:gd name="connsiteY9" fmla="*/ 5807012 h 6177668"/>
              <a:gd name="connsiteX10" fmla="*/ 8534155 w 12191999"/>
              <a:gd name="connsiteY10" fmla="*/ 5944240 h 6177668"/>
              <a:gd name="connsiteX11" fmla="*/ 7790171 w 12191999"/>
              <a:gd name="connsiteY11" fmla="*/ 6026297 h 6177668"/>
              <a:gd name="connsiteX12" fmla="*/ 7024337 w 12191999"/>
              <a:gd name="connsiteY12" fmla="*/ 6093812 h 6177668"/>
              <a:gd name="connsiteX13" fmla="*/ 7008892 w 12191999"/>
              <a:gd name="connsiteY13" fmla="*/ 6095938 h 6177668"/>
              <a:gd name="connsiteX14" fmla="*/ 6862735 w 12191999"/>
              <a:gd name="connsiteY14" fmla="*/ 6107599 h 6177668"/>
              <a:gd name="connsiteX15" fmla="*/ 6872248 w 12191999"/>
              <a:gd name="connsiteY15" fmla="*/ 6109467 h 6177668"/>
              <a:gd name="connsiteX16" fmla="*/ 6907812 w 12191999"/>
              <a:gd name="connsiteY16" fmla="*/ 6107715 h 6177668"/>
              <a:gd name="connsiteX17" fmla="*/ 6956484 w 12191999"/>
              <a:gd name="connsiteY17" fmla="*/ 6104658 h 6177668"/>
              <a:gd name="connsiteX18" fmla="*/ 7652688 w 12191999"/>
              <a:gd name="connsiteY18" fmla="*/ 6071273 h 6177668"/>
              <a:gd name="connsiteX19" fmla="*/ 8699923 w 12191999"/>
              <a:gd name="connsiteY19" fmla="*/ 5982083 h 6177668"/>
              <a:gd name="connsiteX20" fmla="*/ 9557819 w 12191999"/>
              <a:gd name="connsiteY20" fmla="*/ 5875435 h 6177668"/>
              <a:gd name="connsiteX21" fmla="*/ 10709534 w 12191999"/>
              <a:gd name="connsiteY21" fmla="*/ 5676156 h 6177668"/>
              <a:gd name="connsiteX22" fmla="*/ 12081554 w 12191999"/>
              <a:gd name="connsiteY22" fmla="*/ 5341561 h 6177668"/>
              <a:gd name="connsiteX23" fmla="*/ 12191999 w 12191999"/>
              <a:gd name="connsiteY23" fmla="*/ 5308238 h 6177668"/>
              <a:gd name="connsiteX24" fmla="*/ 12191999 w 12191999"/>
              <a:gd name="connsiteY24" fmla="*/ 5364054 h 6177668"/>
              <a:gd name="connsiteX25" fmla="*/ 11911964 w 12191999"/>
              <a:gd name="connsiteY25" fmla="*/ 5447316 h 6177668"/>
              <a:gd name="connsiteX26" fmla="*/ 11020049 w 12191999"/>
              <a:gd name="connsiteY26" fmla="*/ 5667491 h 6177668"/>
              <a:gd name="connsiteX27" fmla="*/ 10064425 w 12191999"/>
              <a:gd name="connsiteY27" fmla="*/ 5852245 h 6177668"/>
              <a:gd name="connsiteX28" fmla="*/ 9264124 w 12191999"/>
              <a:gd name="connsiteY28" fmla="*/ 5971252 h 6177668"/>
              <a:gd name="connsiteX29" fmla="*/ 8654182 w 12191999"/>
              <a:gd name="connsiteY29" fmla="*/ 6042605 h 6177668"/>
              <a:gd name="connsiteX30" fmla="*/ 7938866 w 12191999"/>
              <a:gd name="connsiteY30" fmla="*/ 6105677 h 6177668"/>
              <a:gd name="connsiteX31" fmla="*/ 7008089 w 12191999"/>
              <a:gd name="connsiteY31" fmla="*/ 6158427 h 6177668"/>
              <a:gd name="connsiteX32" fmla="*/ 6549390 w 12191999"/>
              <a:gd name="connsiteY32" fmla="*/ 6172697 h 6177668"/>
              <a:gd name="connsiteX33" fmla="*/ 6433696 w 12191999"/>
              <a:gd name="connsiteY33" fmla="*/ 6177668 h 6177668"/>
              <a:gd name="connsiteX34" fmla="*/ 6127899 w 12191999"/>
              <a:gd name="connsiteY34" fmla="*/ 6177668 h 6177668"/>
              <a:gd name="connsiteX35" fmla="*/ 6048391 w 12191999"/>
              <a:gd name="connsiteY35" fmla="*/ 6172953 h 6177668"/>
              <a:gd name="connsiteX36" fmla="*/ 5334221 w 12191999"/>
              <a:gd name="connsiteY36" fmla="*/ 6135747 h 6177668"/>
              <a:gd name="connsiteX37" fmla="*/ 4413510 w 12191999"/>
              <a:gd name="connsiteY37" fmla="*/ 6072039 h 6177668"/>
              <a:gd name="connsiteX38" fmla="*/ 3438265 w 12191999"/>
              <a:gd name="connsiteY38" fmla="*/ 5970870 h 6177668"/>
              <a:gd name="connsiteX39" fmla="*/ 2425303 w 12191999"/>
              <a:gd name="connsiteY39" fmla="*/ 5848805 h 6177668"/>
              <a:gd name="connsiteX40" fmla="*/ 1293973 w 12191999"/>
              <a:gd name="connsiteY40" fmla="*/ 5671060 h 6177668"/>
              <a:gd name="connsiteX41" fmla="*/ 126888 w 12191999"/>
              <a:gd name="connsiteY41" fmla="*/ 5425029 h 6177668"/>
              <a:gd name="connsiteX42" fmla="*/ 0 w 12191999"/>
              <a:gd name="connsiteY42" fmla="*/ 5392100 h 6177668"/>
              <a:gd name="connsiteX43" fmla="*/ 0 w 12191999"/>
              <a:gd name="connsiteY43" fmla="*/ 5333771 h 6177668"/>
              <a:gd name="connsiteX44" fmla="*/ 130837 w 12191999"/>
              <a:gd name="connsiteY44" fmla="*/ 5368509 h 6177668"/>
              <a:gd name="connsiteX45" fmla="*/ 660204 w 12191999"/>
              <a:gd name="connsiteY45" fmla="*/ 5490001 h 6177668"/>
              <a:gd name="connsiteX46" fmla="*/ 1831416 w 12191999"/>
              <a:gd name="connsiteY46" fmla="*/ 5705715 h 6177668"/>
              <a:gd name="connsiteX47" fmla="*/ 2677204 w 12191999"/>
              <a:gd name="connsiteY47" fmla="*/ 5825742 h 6177668"/>
              <a:gd name="connsiteX48" fmla="*/ 2644716 w 12191999"/>
              <a:gd name="connsiteY48" fmla="*/ 5815549 h 6177668"/>
              <a:gd name="connsiteX49" fmla="*/ 1173182 w 12191999"/>
              <a:gd name="connsiteY49" fmla="*/ 5474074 h 6177668"/>
              <a:gd name="connsiteX50" fmla="*/ 479527 w 12191999"/>
              <a:gd name="connsiteY50" fmla="*/ 5269379 h 6177668"/>
              <a:gd name="connsiteX51" fmla="*/ 0 w 12191999"/>
              <a:gd name="connsiteY51" fmla="*/ 5107083 h 61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Крупный план красных маков и золотистого ячменя"/>
          <p:cNvPicPr>
            <a:picLocks noChangeAspect="1"/>
          </p:cNvPicPr>
          <p:nvPr/>
        </p:nvPicPr>
        <p:blipFill rotWithShape="1">
          <a:blip r:embed="rId2">
            <a:alphaModFix amt="55000"/>
          </a:blip>
          <a:srcRect t="23721" b="370"/>
          <a:stretch>
            <a:fillRect/>
          </a:stretch>
        </p:blipFill>
        <p:spPr>
          <a:xfrm>
            <a:off x="21" y="0"/>
            <a:ext cx="12191979" cy="6177658"/>
          </a:xfrm>
          <a:custGeom>
            <a:avLst/>
            <a:gdLst/>
            <a:ahLst/>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p:spPr>
      </p:pic>
      <p:sp>
        <p:nvSpPr>
          <p:cNvPr id="2" name="Заголовок 1"/>
          <p:cNvSpPr>
            <a:spLocks noGrp="1"/>
          </p:cNvSpPr>
          <p:nvPr>
            <p:ph type="ctrTitle"/>
          </p:nvPr>
        </p:nvSpPr>
        <p:spPr>
          <a:xfrm>
            <a:off x="1170039" y="387928"/>
            <a:ext cx="10467779" cy="3362036"/>
          </a:xfrm>
        </p:spPr>
        <p:txBody>
          <a:bodyPr>
            <a:normAutofit fontScale="90000"/>
          </a:bodyPr>
          <a:lstStyle/>
          <a:p>
            <a:pPr algn="ctr"/>
            <a:r>
              <a:rPr lang="ru-RU" sz="8000" dirty="0">
                <a:solidFill>
                  <a:schemeClr val="bg1"/>
                </a:solidFill>
              </a:rPr>
              <a:t>Библейская мудрость </a:t>
            </a:r>
            <a:br>
              <a:rPr lang="ru-RU" sz="8000" dirty="0">
                <a:solidFill>
                  <a:schemeClr val="bg1"/>
                </a:solidFill>
              </a:rPr>
            </a:br>
            <a:r>
              <a:rPr lang="ru-RU" sz="8000" dirty="0">
                <a:solidFill>
                  <a:schemeClr val="bg1"/>
                </a:solidFill>
              </a:rPr>
              <a:t>в народных пословицах и поговорках.</a:t>
            </a:r>
          </a:p>
        </p:txBody>
      </p:sp>
      <p:sp>
        <p:nvSpPr>
          <p:cNvPr id="3" name="Подзаголовок 2"/>
          <p:cNvSpPr>
            <a:spLocks noGrp="1"/>
          </p:cNvSpPr>
          <p:nvPr>
            <p:ph type="subTitle" idx="1"/>
          </p:nvPr>
        </p:nvSpPr>
        <p:spPr>
          <a:xfrm>
            <a:off x="1524000" y="3927080"/>
            <a:ext cx="9144000" cy="1197323"/>
          </a:xfrm>
        </p:spPr>
        <p:txBody>
          <a:bodyPr>
            <a:normAutofit/>
          </a:bodyPr>
          <a:lstStyle/>
          <a:p>
            <a:pPr algn="ctr"/>
            <a:endParaRPr lang="ru-RU" sz="3200" dirty="0">
              <a:solidFill>
                <a:schemeClr val="bg1"/>
              </a:solidFill>
            </a:endParaRPr>
          </a:p>
        </p:txBody>
      </p:sp>
      <p:sp>
        <p:nvSpPr>
          <p:cNvPr id="13" name="Rectangle 6"/>
          <p:cNvSpPr>
            <a:spLocks noGrp="1" noRot="1" noChangeAspect="1" noMove="1" noResize="1" noEditPoints="1" noAdjustHandles="1" noChangeArrowheads="1" noChangeShapeType="1" noTextEdit="1"/>
          </p:cNvSpPr>
          <p:nvPr/>
        </p:nvSpPr>
        <p:spPr>
          <a:xfrm>
            <a:off x="3974206" y="3650059"/>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Объект 4"/>
          <p:cNvPicPr>
            <a:picLocks noGrp="1" noChangeAspect="1"/>
          </p:cNvPicPr>
          <p:nvPr>
            <p:ph idx="1"/>
          </p:nvPr>
        </p:nvPicPr>
        <p:blipFill rotWithShape="1">
          <a:blip r:embed="rId2"/>
          <a:srcRect t="7552" r="1" b="8877"/>
          <a:stretch>
            <a:fillRect/>
          </a:stretch>
        </p:blipFill>
        <p:spPr>
          <a:xfrm>
            <a:off x="625240" y="10"/>
            <a:ext cx="10941520" cy="6857990"/>
          </a:xfrm>
          <a:custGeom>
            <a:avLst/>
            <a:gdLst/>
            <a:ahLst/>
            <a:cxnLst/>
            <a:rect l="l" t="t" r="r" b="b"/>
            <a:pathLst>
              <a:path w="10941520" h="6858000">
                <a:moveTo>
                  <a:pt x="8510032" y="6464315"/>
                </a:moveTo>
                <a:lnTo>
                  <a:pt x="8508022" y="6467080"/>
                </a:lnTo>
                <a:lnTo>
                  <a:pt x="8511541" y="6467080"/>
                </a:lnTo>
                <a:close/>
                <a:moveTo>
                  <a:pt x="1598122" y="0"/>
                </a:moveTo>
                <a:lnTo>
                  <a:pt x="1763667" y="0"/>
                </a:lnTo>
                <a:lnTo>
                  <a:pt x="1587780" y="143783"/>
                </a:lnTo>
                <a:cubicBezTo>
                  <a:pt x="1205033" y="482859"/>
                  <a:pt x="877118" y="882898"/>
                  <a:pt x="610636" y="1350720"/>
                </a:cubicBezTo>
                <a:cubicBezTo>
                  <a:pt x="356503" y="1792611"/>
                  <a:pt x="193167" y="2280779"/>
                  <a:pt x="130237" y="2786631"/>
                </a:cubicBezTo>
                <a:cubicBezTo>
                  <a:pt x="142310" y="2759217"/>
                  <a:pt x="152875" y="2731298"/>
                  <a:pt x="162431" y="2703128"/>
                </a:cubicBezTo>
                <a:cubicBezTo>
                  <a:pt x="336482" y="2191794"/>
                  <a:pt x="553037" y="1700077"/>
                  <a:pt x="837253" y="1239549"/>
                </a:cubicBezTo>
                <a:cubicBezTo>
                  <a:pt x="1093799" y="823288"/>
                  <a:pt x="1394461" y="450355"/>
                  <a:pt x="1746359" y="127320"/>
                </a:cubicBezTo>
                <a:lnTo>
                  <a:pt x="1893724" y="0"/>
                </a:lnTo>
                <a:lnTo>
                  <a:pt x="8848350" y="0"/>
                </a:lnTo>
                <a:lnTo>
                  <a:pt x="9056324" y="144876"/>
                </a:lnTo>
                <a:cubicBezTo>
                  <a:pt x="9483294" y="455963"/>
                  <a:pt x="9863824" y="818761"/>
                  <a:pt x="10176586" y="1256400"/>
                </a:cubicBezTo>
                <a:cubicBezTo>
                  <a:pt x="10512361" y="1725731"/>
                  <a:pt x="10733697" y="2243102"/>
                  <a:pt x="10817449" y="2834418"/>
                </a:cubicBezTo>
                <a:cubicBezTo>
                  <a:pt x="10838678" y="2662129"/>
                  <a:pt x="10840364" y="2487979"/>
                  <a:pt x="10822480" y="2315287"/>
                </a:cubicBezTo>
                <a:cubicBezTo>
                  <a:pt x="10791218" y="1992617"/>
                  <a:pt x="10694231" y="1679754"/>
                  <a:pt x="10537512" y="1395993"/>
                </a:cubicBezTo>
                <a:cubicBezTo>
                  <a:pt x="10298320" y="958605"/>
                  <a:pt x="9956508" y="613523"/>
                  <a:pt x="9560871" y="318241"/>
                </a:cubicBezTo>
                <a:cubicBezTo>
                  <a:pt x="9444104" y="231090"/>
                  <a:pt x="9324272" y="149552"/>
                  <a:pt x="9201772" y="72906"/>
                </a:cubicBezTo>
                <a:lnTo>
                  <a:pt x="9075150" y="0"/>
                </a:lnTo>
                <a:lnTo>
                  <a:pt x="9285407" y="0"/>
                </a:lnTo>
                <a:lnTo>
                  <a:pt x="9397484" y="71361"/>
                </a:lnTo>
                <a:cubicBezTo>
                  <a:pt x="9466827" y="117668"/>
                  <a:pt x="9535310" y="165633"/>
                  <a:pt x="9602874" y="215370"/>
                </a:cubicBezTo>
                <a:cubicBezTo>
                  <a:pt x="10023914" y="525240"/>
                  <a:pt x="10385847" y="889941"/>
                  <a:pt x="10637867" y="1353234"/>
                </a:cubicBezTo>
                <a:cubicBezTo>
                  <a:pt x="10800070" y="1650452"/>
                  <a:pt x="10899948" y="1977650"/>
                  <a:pt x="10931388" y="2314785"/>
                </a:cubicBezTo>
                <a:cubicBezTo>
                  <a:pt x="10955282" y="2563032"/>
                  <a:pt x="10933651" y="2807506"/>
                  <a:pt x="10900451" y="3053742"/>
                </a:cubicBezTo>
                <a:cubicBezTo>
                  <a:pt x="10885435" y="3187448"/>
                  <a:pt x="10884932" y="3322363"/>
                  <a:pt x="10898943" y="3456170"/>
                </a:cubicBezTo>
                <a:cubicBezTo>
                  <a:pt x="10947233" y="3973163"/>
                  <a:pt x="10817200" y="4491137"/>
                  <a:pt x="10530470" y="4924023"/>
                </a:cubicBezTo>
                <a:cubicBezTo>
                  <a:pt x="10288786" y="5294609"/>
                  <a:pt x="9971700" y="5610087"/>
                  <a:pt x="9599856" y="5849858"/>
                </a:cubicBezTo>
                <a:cubicBezTo>
                  <a:pt x="9239936" y="6085530"/>
                  <a:pt x="8898626" y="6347611"/>
                  <a:pt x="8538202" y="6581772"/>
                </a:cubicBezTo>
                <a:cubicBezTo>
                  <a:pt x="8391505" y="6677034"/>
                  <a:pt x="8242088" y="6766009"/>
                  <a:pt x="8089708" y="6848031"/>
                </a:cubicBezTo>
                <a:lnTo>
                  <a:pt x="8070163" y="6858000"/>
                </a:lnTo>
                <a:lnTo>
                  <a:pt x="7820508" y="6858000"/>
                </a:lnTo>
                <a:lnTo>
                  <a:pt x="7828138" y="6854555"/>
                </a:lnTo>
                <a:cubicBezTo>
                  <a:pt x="8053199" y="6743844"/>
                  <a:pt x="8273670" y="6617740"/>
                  <a:pt x="8490666" y="6479908"/>
                </a:cubicBezTo>
                <a:cubicBezTo>
                  <a:pt x="8262100" y="6578755"/>
                  <a:pt x="8030908" y="6668688"/>
                  <a:pt x="7797512" y="6751240"/>
                </a:cubicBezTo>
                <a:lnTo>
                  <a:pt x="7480620" y="6858000"/>
                </a:lnTo>
                <a:lnTo>
                  <a:pt x="3015004" y="6858000"/>
                </a:lnTo>
                <a:lnTo>
                  <a:pt x="2781763" y="6750793"/>
                </a:lnTo>
                <a:cubicBezTo>
                  <a:pt x="2466140" y="6597870"/>
                  <a:pt x="2163376" y="6418916"/>
                  <a:pt x="1876018" y="6208522"/>
                </a:cubicBezTo>
                <a:cubicBezTo>
                  <a:pt x="1280928" y="5772643"/>
                  <a:pt x="784936" y="5247977"/>
                  <a:pt x="442370" y="4589004"/>
                </a:cubicBezTo>
                <a:cubicBezTo>
                  <a:pt x="256073" y="4234615"/>
                  <a:pt x="132829" y="3850522"/>
                  <a:pt x="78174" y="3453907"/>
                </a:cubicBezTo>
                <a:cubicBezTo>
                  <a:pt x="68264" y="3386374"/>
                  <a:pt x="52872" y="3319746"/>
                  <a:pt x="32147" y="3254704"/>
                </a:cubicBezTo>
                <a:cubicBezTo>
                  <a:pt x="-18158" y="3091722"/>
                  <a:pt x="-48" y="2927731"/>
                  <a:pt x="23343" y="2765252"/>
                </a:cubicBezTo>
                <a:cubicBezTo>
                  <a:pt x="165073" y="1773582"/>
                  <a:pt x="613178" y="955032"/>
                  <a:pt x="1299417" y="274384"/>
                </a:cubicBezTo>
                <a:close/>
              </a:path>
            </a:pathLst>
          </a:cu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11287539" cy="1325563"/>
          </a:xfrm>
        </p:spPr>
        <p:txBody>
          <a:bodyPr>
            <a:normAutofit fontScale="90000"/>
          </a:bodyPr>
          <a:lstStyle/>
          <a:p>
            <a:r>
              <a:rPr lang="ru-RU" dirty="0"/>
              <a:t>Зарыть талант в землю. </a:t>
            </a:r>
            <a:r>
              <a:rPr lang="ru-RU" b="1" i="1" dirty="0"/>
              <a:t>Мф</a:t>
            </a:r>
            <a:r>
              <a:rPr lang="ru-RU" dirty="0"/>
              <a:t>. 24</a:t>
            </a:r>
            <a:r>
              <a:rPr lang="en-US" dirty="0"/>
              <a:t>:14-30</a:t>
            </a:r>
            <a:r>
              <a:rPr lang="ru-RU" dirty="0"/>
              <a:t> </a:t>
            </a:r>
          </a:p>
        </p:txBody>
      </p:sp>
      <p:pic>
        <p:nvPicPr>
          <p:cNvPr id="4" name="Объект 3"/>
          <p:cNvPicPr>
            <a:picLocks noGrp="1" noChangeAspect="1"/>
          </p:cNvPicPr>
          <p:nvPr>
            <p:ph idx="1"/>
          </p:nvPr>
        </p:nvPicPr>
        <p:blipFill>
          <a:blip r:embed="rId2"/>
          <a:stretch>
            <a:fillRect/>
          </a:stretch>
        </p:blipFill>
        <p:spPr>
          <a:xfrm>
            <a:off x="6536785" y="1833397"/>
            <a:ext cx="4716149" cy="4252912"/>
          </a:xfrm>
          <a:prstGeom prst="rect">
            <a:avLst/>
          </a:prstGeom>
        </p:spPr>
      </p:pic>
      <p:sp>
        <p:nvSpPr>
          <p:cNvPr id="6" name="TextBox 5"/>
          <p:cNvSpPr txBox="1"/>
          <p:nvPr/>
        </p:nvSpPr>
        <p:spPr>
          <a:xfrm>
            <a:off x="111321" y="2274838"/>
            <a:ext cx="6361042" cy="2308324"/>
          </a:xfrm>
          <a:prstGeom prst="rect">
            <a:avLst/>
          </a:prstGeom>
          <a:noFill/>
        </p:spPr>
        <p:txBody>
          <a:bodyPr wrap="square">
            <a:spAutoFit/>
          </a:bodyPr>
          <a:lstStyle/>
          <a:p>
            <a:r>
              <a:rPr lang="ru-RU" dirty="0"/>
              <a:t>Происхождение фразы «Зарыть талант в землю»</a:t>
            </a:r>
          </a:p>
          <a:p>
            <a:r>
              <a:rPr lang="ru-RU" dirty="0"/>
              <a:t>Талантом в Древней Греции и ряде других регионов раньше называли денежную единицу крупного достоинства. Выражение «зарыть талант в землю» пришло к нам из притчи о человеке, который должен был вложить некоторую сумму денег в дело, а вместо этого закопал их в землю. Сейчас словом «талант» обозначают способности человека, которые так же, как и деньги, можно зарыть.</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p:cNvSpPr>
            <a:spLocks noGrp="1" noRot="1" noChangeAspect="1" noMove="1" noResize="1" noEditPoints="1" noAdjustHandles="1" noChangeArrowheads="1" noChangeShapeType="1" noTextEdit="1"/>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890270" y="210820"/>
            <a:ext cx="3733800" cy="4116151"/>
          </a:xfrm>
        </p:spPr>
        <p:txBody>
          <a:bodyPr vert="horz" lIns="91440" tIns="45720" rIns="91440" bIns="45720" rtlCol="0" anchor="b">
            <a:normAutofit/>
          </a:bodyPr>
          <a:lstStyle/>
          <a:p>
            <a:r>
              <a:rPr lang="en-US" sz="7400" dirty="0" err="1"/>
              <a:t>На</a:t>
            </a:r>
            <a:r>
              <a:rPr lang="en-US" sz="7400" dirty="0"/>
              <a:t> </a:t>
            </a:r>
            <a:r>
              <a:rPr lang="en-US" sz="7400" dirty="0" err="1"/>
              <a:t>воре</a:t>
            </a:r>
            <a:r>
              <a:rPr lang="ru-RU" altLang="en-US" sz="7400" dirty="0"/>
              <a:t> и</a:t>
            </a:r>
            <a:r>
              <a:rPr lang="en-US" sz="7400" dirty="0"/>
              <a:t> </a:t>
            </a:r>
            <a:r>
              <a:rPr lang="en-US" sz="7400" dirty="0" err="1"/>
              <a:t>шапка</a:t>
            </a:r>
            <a:r>
              <a:rPr lang="en-US" sz="7400" dirty="0"/>
              <a:t> </a:t>
            </a:r>
            <a:r>
              <a:rPr lang="en-US" sz="7400" dirty="0" err="1"/>
              <a:t>горит</a:t>
            </a:r>
            <a:r>
              <a:rPr lang="en-US" sz="7400" dirty="0"/>
              <a:t>.</a:t>
            </a:r>
          </a:p>
        </p:txBody>
      </p:sp>
      <p:sp>
        <p:nvSpPr>
          <p:cNvPr id="13" name="Rectangle 6"/>
          <p:cNvSpPr>
            <a:spLocks noGrp="1" noRot="1" noChangeAspect="1" noMove="1" noResize="1" noEditPoints="1" noAdjustHandles="1" noChangeArrowheads="1" noChangeShapeType="1" noTextEdit="1"/>
          </p:cNvSpPr>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p:cNvPicPr>
            <a:picLocks noGrp="1" noChangeAspect="1"/>
          </p:cNvPicPr>
          <p:nvPr>
            <p:ph idx="1"/>
          </p:nvPr>
        </p:nvPicPr>
        <p:blipFill rotWithShape="1">
          <a:blip r:embed="rId2"/>
          <a:srcRect l="13305" r="1146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640080" y="325369"/>
            <a:ext cx="4368602" cy="1956841"/>
          </a:xfrm>
        </p:spPr>
        <p:txBody>
          <a:bodyPr anchor="b">
            <a:normAutofit/>
          </a:bodyPr>
          <a:lstStyle/>
          <a:p>
            <a:endParaRPr lang="ru-RU" sz="6600"/>
          </a:p>
        </p:txBody>
      </p:sp>
      <p:sp>
        <p:nvSpPr>
          <p:cNvPr id="11" name="Rectangle 6"/>
          <p:cNvSpPr>
            <a:spLocks noGrp="1" noRot="1" noChangeAspect="1" noMove="1" noResize="1" noEditPoints="1" noAdjustHandles="1" noChangeArrowheads="1" noChangeShapeType="1" noTextEdit="1"/>
          </p:cNvSpPr>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idx="1"/>
          </p:nvPr>
        </p:nvSpPr>
        <p:spPr>
          <a:xfrm>
            <a:off x="640080" y="2872899"/>
            <a:ext cx="4243589" cy="3320668"/>
          </a:xfrm>
        </p:spPr>
        <p:txBody>
          <a:bodyPr>
            <a:normAutofit/>
          </a:bodyPr>
          <a:lstStyle/>
          <a:p>
            <a:pPr marL="0" indent="0">
              <a:buNone/>
            </a:pPr>
            <a:r>
              <a:rPr lang="ru-RU" dirty="0"/>
              <a:t>«Нечестивый бежит, когда никто не гонится за ним» </a:t>
            </a:r>
            <a:r>
              <a:rPr lang="ru-RU" dirty="0">
                <a:latin typeface="+mj-lt"/>
              </a:rPr>
              <a:t>(</a:t>
            </a:r>
            <a:r>
              <a:rPr lang="ru-RU" i="1" dirty="0">
                <a:latin typeface="+mj-lt"/>
              </a:rPr>
              <a:t>Притч</a:t>
            </a:r>
            <a:r>
              <a:rPr lang="ru-RU" dirty="0">
                <a:latin typeface="+mj-lt"/>
              </a:rPr>
              <a:t>. </a:t>
            </a:r>
            <a:r>
              <a:rPr lang="en-US" b="1" i="1" dirty="0">
                <a:latin typeface="+mj-lt"/>
              </a:rPr>
              <a:t>28. </a:t>
            </a:r>
            <a:r>
              <a:rPr lang="ru-RU" b="1" i="1" dirty="0">
                <a:latin typeface="+mj-lt"/>
              </a:rPr>
              <a:t>1</a:t>
            </a:r>
            <a:r>
              <a:rPr lang="en-US" b="1" i="1" dirty="0">
                <a:latin typeface="+mj-lt"/>
              </a:rPr>
              <a:t>   </a:t>
            </a:r>
            <a:r>
              <a:rPr lang="ru-RU" b="1" dirty="0">
                <a:latin typeface="+mj-lt"/>
              </a:rPr>
              <a:t>)</a:t>
            </a:r>
          </a:p>
        </p:txBody>
      </p:sp>
      <p:pic>
        <p:nvPicPr>
          <p:cNvPr id="4" name="Рисунок 3" descr="Изображение выглядит как человек&#10;&#10;Автоматически созданное описание"/>
          <p:cNvPicPr>
            <a:picLocks noChangeAspect="1"/>
          </p:cNvPicPr>
          <p:nvPr/>
        </p:nvPicPr>
        <p:blipFill rotWithShape="1">
          <a:blip r:embed="rId2"/>
          <a:srcRect b="5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p:cNvSpPr>
            <a:spLocks noGrp="1" noRot="1" noChangeAspect="1" noMove="1" noResize="1" noEditPoints="1" noAdjustHandles="1" noChangeArrowheads="1" noChangeShapeType="1" noTextEdit="1"/>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638882" y="639193"/>
            <a:ext cx="3571810" cy="3573516"/>
          </a:xfrm>
        </p:spPr>
        <p:txBody>
          <a:bodyPr vert="horz" lIns="91440" tIns="45720" rIns="91440" bIns="45720" rtlCol="0" anchor="b">
            <a:normAutofit/>
          </a:bodyPr>
          <a:lstStyle/>
          <a:p>
            <a:pPr>
              <a:lnSpc>
                <a:spcPct val="90000"/>
              </a:lnSpc>
            </a:pPr>
            <a:r>
              <a:rPr lang="en-US" sz="5400"/>
              <a:t>Повинную голову и меч не сечет.</a:t>
            </a:r>
          </a:p>
        </p:txBody>
      </p:sp>
      <p:sp>
        <p:nvSpPr>
          <p:cNvPr id="13" name="Rectangle 6"/>
          <p:cNvSpPr>
            <a:spLocks noGrp="1" noRot="1" noChangeAspect="1" noMove="1" noResize="1" noEditPoints="1" noAdjustHandles="1" noChangeArrowheads="1" noChangeShapeType="1" noTextEdit="1"/>
          </p:cNvSpPr>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p:cNvPicPr>
            <a:picLocks noGrp="1" noChangeAspect="1"/>
          </p:cNvPicPr>
          <p:nvPr>
            <p:ph idx="1"/>
          </p:nvPr>
        </p:nvPicPr>
        <p:blipFill>
          <a:blip r:embed="rId2"/>
          <a:stretch>
            <a:fillRect/>
          </a:stretch>
        </p:blipFill>
        <p:spPr>
          <a:xfrm>
            <a:off x="6617296" y="640080"/>
            <a:ext cx="3288616" cy="55504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630936" y="640080"/>
            <a:ext cx="4818888" cy="1481328"/>
          </a:xfrm>
        </p:spPr>
        <p:txBody>
          <a:bodyPr anchor="b">
            <a:normAutofit/>
          </a:bodyPr>
          <a:lstStyle/>
          <a:p>
            <a:endParaRPr lang="ru-RU" sz="5600"/>
          </a:p>
        </p:txBody>
      </p:sp>
      <p:sp>
        <p:nvSpPr>
          <p:cNvPr id="11" name="Rectangle 6"/>
          <p:cNvSpPr>
            <a:spLocks noGrp="1" noRot="1" noChangeAspect="1" noMove="1" noResize="1" noEditPoints="1" noAdjustHandles="1" noChangeArrowheads="1" noChangeShapeType="1" noTextEdit="1"/>
          </p:cNvSpPr>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idx="1"/>
          </p:nvPr>
        </p:nvSpPr>
        <p:spPr>
          <a:xfrm>
            <a:off x="630936" y="2660904"/>
            <a:ext cx="4818888" cy="3547872"/>
          </a:xfrm>
        </p:spPr>
        <p:txBody>
          <a:bodyPr anchor="t">
            <a:normAutofit/>
          </a:bodyPr>
          <a:lstStyle/>
          <a:p>
            <a:r>
              <a:rPr lang="ru-RU" b="0" i="0" dirty="0">
                <a:effectLst/>
                <a:latin typeface="-apple-system"/>
              </a:rPr>
              <a:t>"Скрывающий свои преступления не будет иметь успеха; а кто сознается и оставляет их, тот будет помилован"     </a:t>
            </a:r>
            <a:r>
              <a:rPr lang="ru-RU" b="0" i="0" dirty="0">
                <a:effectLst/>
                <a:latin typeface="+mj-lt"/>
              </a:rPr>
              <a:t>(Притч. 28,13).</a:t>
            </a:r>
            <a:br>
              <a:rPr lang="ru-RU" dirty="0">
                <a:latin typeface="+mj-lt"/>
              </a:rPr>
            </a:br>
            <a:endParaRPr lang="ru-RU" dirty="0">
              <a:latin typeface="+mj-lt"/>
            </a:endParaRPr>
          </a:p>
        </p:txBody>
      </p:sp>
      <mc:AlternateContent xmlns:mc="http://schemas.openxmlformats.org/markup-compatibility/2006" xmlns:p14="http://schemas.microsoft.com/office/powerpoint/2010/main">
        <mc:Choice Requires="p14">
          <p:contentPart p14:bwMode="auto" r:id="rId2">
            <p14:nvContentPartPr>
              <p14:cNvPr id="13" name="Ink 12"/>
              <p14:cNvContentPartPr/>
              <p14:nvPr/>
            </p14:nvContentPartPr>
            <p14:xfrm>
              <a:off x="5755403" y="1971579"/>
              <a:ext cx="360" cy="2160"/>
            </p14:xfrm>
          </p:contentPart>
        </mc:Choice>
        <mc:Fallback xmlns="">
          <p:pic>
            <p:nvPicPr>
              <p:cNvPr id="13" name="Ink 12"/>
            </p:nvPicPr>
            <p:blipFill>
              <a:blip r:embed="rId3"/>
            </p:blipFill>
            <p:spPr>
              <a:xfrm>
                <a:off x="5755403" y="1971579"/>
                <a:ext cx="360" cy="2160"/>
              </a:xfrm>
              <a:prstGeom prst="rect"/>
            </p:spPr>
          </p:pic>
        </mc:Fallback>
      </mc:AlternateContent>
      <p:pic>
        <p:nvPicPr>
          <p:cNvPr id="4" name="Рисунок 3"/>
          <p:cNvPicPr>
            <a:picLocks noChangeAspect="1"/>
          </p:cNvPicPr>
          <p:nvPr/>
        </p:nvPicPr>
        <p:blipFill>
          <a:blip r:embed="rId4"/>
          <a:stretch>
            <a:fillRect/>
          </a:stretch>
        </p:blipFill>
        <p:spPr>
          <a:xfrm>
            <a:off x="6099048" y="706339"/>
            <a:ext cx="5458968" cy="544532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p:cNvPicPr>
            <a:picLocks noGrp="1" noChangeAspect="1"/>
          </p:cNvPicPr>
          <p:nvPr>
            <p:ph idx="1"/>
          </p:nvPr>
        </p:nvPicPr>
        <p:blipFill rotWithShape="1">
          <a:blip r:embed="rId2"/>
          <a:srcRect t="5492" r="1" b="17153"/>
          <a:stretch>
            <a:fillRect/>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p:cNvSpPr>
            <a:spLocks noGrp="1" noRot="1" noChangeAspect="1" noMove="1" noResize="1" noEditPoints="1" noAdjustHandles="1" noChangeArrowheads="1" noChangeShapeType="1" noTextEdit="1"/>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640080" y="795528"/>
            <a:ext cx="10908792" cy="1069848"/>
          </a:xfrm>
        </p:spPr>
        <p:txBody>
          <a:bodyPr vert="horz" lIns="91440" tIns="45720" rIns="91440" bIns="45720" rtlCol="0" anchor="ctr">
            <a:normAutofit/>
          </a:bodyPr>
          <a:lstStyle/>
          <a:p>
            <a:pPr algn="ctr"/>
            <a:endParaRPr lang="en-US" sz="6000"/>
          </a:p>
        </p:txBody>
      </p:sp>
      <p:pic>
        <p:nvPicPr>
          <p:cNvPr id="4" name="Объект 3"/>
          <p:cNvPicPr>
            <a:picLocks noGrp="1" noChangeAspect="1"/>
          </p:cNvPicPr>
          <p:nvPr>
            <p:ph idx="1"/>
          </p:nvPr>
        </p:nvPicPr>
        <p:blipFill rotWithShape="1">
          <a:blip r:embed="rId2"/>
          <a:srcRect t="2403" r="-3" b="21705"/>
          <a:stretch>
            <a:fillRect/>
          </a:stretch>
        </p:blipFill>
        <p:spPr>
          <a:xfrm>
            <a:off x="223976" y="1396250"/>
            <a:ext cx="5807361" cy="4054626"/>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pic>
        <p:nvPicPr>
          <p:cNvPr id="5" name="Рисунок 4"/>
          <p:cNvPicPr>
            <a:picLocks noChangeAspect="1"/>
          </p:cNvPicPr>
          <p:nvPr/>
        </p:nvPicPr>
        <p:blipFill rotWithShape="1">
          <a:blip r:embed="rId3"/>
          <a:srcRect t="21480" b="23936"/>
          <a:stretch>
            <a:fillRect/>
          </a:stretch>
        </p:blipFill>
        <p:spPr>
          <a:xfrm>
            <a:off x="6065865" y="1396249"/>
            <a:ext cx="5803047" cy="4054627"/>
          </a:xfrm>
          <a:custGeom>
            <a:avLst/>
            <a:gdLst/>
            <a:ahLst/>
            <a:cxnLst/>
            <a:rect l="l" t="t" r="r" b="b"/>
            <a:pathLst>
              <a:path w="6006951" h="4203687">
                <a:moveTo>
                  <a:pt x="1041516" y="879"/>
                </a:moveTo>
                <a:cubicBezTo>
                  <a:pt x="1141687" y="5084"/>
                  <a:pt x="1240768" y="23261"/>
                  <a:pt x="1340635" y="31075"/>
                </a:cubicBezTo>
                <a:cubicBezTo>
                  <a:pt x="1435675" y="38571"/>
                  <a:pt x="1530714" y="49499"/>
                  <a:pt x="1626262" y="34506"/>
                </a:cubicBezTo>
                <a:cubicBezTo>
                  <a:pt x="1719980" y="21762"/>
                  <a:pt x="1814765" y="18776"/>
                  <a:pt x="1909093" y="25612"/>
                </a:cubicBezTo>
                <a:cubicBezTo>
                  <a:pt x="2013408" y="30821"/>
                  <a:pt x="2117468" y="48101"/>
                  <a:pt x="2222418" y="33616"/>
                </a:cubicBezTo>
                <a:cubicBezTo>
                  <a:pt x="2235644" y="32269"/>
                  <a:pt x="2248998" y="34010"/>
                  <a:pt x="2261425" y="38699"/>
                </a:cubicBezTo>
                <a:cubicBezTo>
                  <a:pt x="2302223" y="52255"/>
                  <a:pt x="2346173" y="53094"/>
                  <a:pt x="2387466" y="41113"/>
                </a:cubicBezTo>
                <a:cubicBezTo>
                  <a:pt x="2439687" y="27213"/>
                  <a:pt x="2494525" y="26297"/>
                  <a:pt x="2547178" y="38445"/>
                </a:cubicBezTo>
                <a:cubicBezTo>
                  <a:pt x="2625446" y="55470"/>
                  <a:pt x="2703968" y="72242"/>
                  <a:pt x="2785412" y="58266"/>
                </a:cubicBezTo>
                <a:cubicBezTo>
                  <a:pt x="2832805" y="50261"/>
                  <a:pt x="2876767" y="30821"/>
                  <a:pt x="2923524" y="21673"/>
                </a:cubicBezTo>
                <a:cubicBezTo>
                  <a:pt x="3058205" y="-4628"/>
                  <a:pt x="3194158" y="3249"/>
                  <a:pt x="3330110" y="12143"/>
                </a:cubicBezTo>
                <a:cubicBezTo>
                  <a:pt x="3462886" y="20910"/>
                  <a:pt x="3595026" y="38952"/>
                  <a:pt x="3728564" y="36284"/>
                </a:cubicBezTo>
                <a:cubicBezTo>
                  <a:pt x="3756999" y="36500"/>
                  <a:pt x="3785372" y="38876"/>
                  <a:pt x="3813438" y="43400"/>
                </a:cubicBezTo>
                <a:cubicBezTo>
                  <a:pt x="3917626" y="57122"/>
                  <a:pt x="4022322" y="70082"/>
                  <a:pt x="4125366" y="42383"/>
                </a:cubicBezTo>
                <a:cubicBezTo>
                  <a:pt x="4217750" y="17340"/>
                  <a:pt x="4314149" y="10695"/>
                  <a:pt x="4409087" y="22816"/>
                </a:cubicBezTo>
                <a:cubicBezTo>
                  <a:pt x="4534099" y="39194"/>
                  <a:pt x="4660458" y="42777"/>
                  <a:pt x="4786195" y="33489"/>
                </a:cubicBezTo>
                <a:cubicBezTo>
                  <a:pt x="4825659" y="29563"/>
                  <a:pt x="4865339" y="28153"/>
                  <a:pt x="4904994" y="29296"/>
                </a:cubicBezTo>
                <a:cubicBezTo>
                  <a:pt x="5194178" y="42510"/>
                  <a:pt x="5484252" y="25103"/>
                  <a:pt x="5772928" y="55851"/>
                </a:cubicBezTo>
                <a:cubicBezTo>
                  <a:pt x="5818560" y="61232"/>
                  <a:pt x="5864504" y="61626"/>
                  <a:pt x="5909961" y="57111"/>
                </a:cubicBezTo>
                <a:lnTo>
                  <a:pt x="6006951" y="36719"/>
                </a:lnTo>
                <a:lnTo>
                  <a:pt x="6006951" y="4203687"/>
                </a:lnTo>
                <a:lnTo>
                  <a:pt x="11720" y="4203687"/>
                </a:lnTo>
                <a:lnTo>
                  <a:pt x="11786" y="4203489"/>
                </a:lnTo>
                <a:cubicBezTo>
                  <a:pt x="27809" y="3962716"/>
                  <a:pt x="39197" y="3721434"/>
                  <a:pt x="15626" y="3481297"/>
                </a:cubicBezTo>
                <a:cubicBezTo>
                  <a:pt x="-847" y="3334800"/>
                  <a:pt x="-4304" y="3187234"/>
                  <a:pt x="5296" y="3040178"/>
                </a:cubicBezTo>
                <a:cubicBezTo>
                  <a:pt x="11786" y="2956021"/>
                  <a:pt x="18539" y="2871864"/>
                  <a:pt x="22776" y="2787582"/>
                </a:cubicBezTo>
                <a:cubicBezTo>
                  <a:pt x="28180" y="2667690"/>
                  <a:pt x="25173" y="2547584"/>
                  <a:pt x="13771" y="2428074"/>
                </a:cubicBezTo>
                <a:cubicBezTo>
                  <a:pt x="4237" y="2336939"/>
                  <a:pt x="3177" y="2245180"/>
                  <a:pt x="10593" y="2153867"/>
                </a:cubicBezTo>
                <a:cubicBezTo>
                  <a:pt x="25690" y="1998396"/>
                  <a:pt x="9931" y="1842923"/>
                  <a:pt x="5032" y="1687576"/>
                </a:cubicBezTo>
                <a:cubicBezTo>
                  <a:pt x="-3577" y="1401802"/>
                  <a:pt x="20393" y="1116155"/>
                  <a:pt x="9666" y="830380"/>
                </a:cubicBezTo>
                <a:cubicBezTo>
                  <a:pt x="3841" y="689018"/>
                  <a:pt x="16420" y="547783"/>
                  <a:pt x="9666" y="406421"/>
                </a:cubicBezTo>
                <a:cubicBezTo>
                  <a:pt x="4105" y="305866"/>
                  <a:pt x="397" y="205310"/>
                  <a:pt x="4105" y="104628"/>
                </a:cubicBezTo>
                <a:lnTo>
                  <a:pt x="8821" y="33297"/>
                </a:lnTo>
                <a:lnTo>
                  <a:pt x="35743" y="28771"/>
                </a:lnTo>
                <a:cubicBezTo>
                  <a:pt x="151314" y="14091"/>
                  <a:pt x="268377" y="13376"/>
                  <a:pt x="384397" y="26755"/>
                </a:cubicBezTo>
                <a:cubicBezTo>
                  <a:pt x="448561" y="35141"/>
                  <a:pt x="512980" y="47847"/>
                  <a:pt x="578287" y="35141"/>
                </a:cubicBezTo>
                <a:cubicBezTo>
                  <a:pt x="584437" y="34048"/>
                  <a:pt x="590625" y="36818"/>
                  <a:pt x="593916" y="42129"/>
                </a:cubicBezTo>
                <a:cubicBezTo>
                  <a:pt x="626188" y="81517"/>
                  <a:pt x="668117" y="80246"/>
                  <a:pt x="710936" y="67541"/>
                </a:cubicBezTo>
                <a:cubicBezTo>
                  <a:pt x="739041" y="58837"/>
                  <a:pt x="766587" y="48406"/>
                  <a:pt x="793396" y="36284"/>
                </a:cubicBezTo>
                <a:cubicBezTo>
                  <a:pt x="840332" y="16819"/>
                  <a:pt x="890189" y="5308"/>
                  <a:pt x="940911" y="2233"/>
                </a:cubicBezTo>
                <a:cubicBezTo>
                  <a:pt x="974613" y="-372"/>
                  <a:pt x="1008125" y="-522"/>
                  <a:pt x="1041516" y="879"/>
                </a:cubicBezTo>
                <a:close/>
              </a:path>
            </a:pathLst>
          </a:cu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pic>
        <p:nvPicPr>
          <p:cNvPr id="4" name="Объект 3"/>
          <p:cNvPicPr>
            <a:picLocks noGrp="1" noChangeAspect="1"/>
          </p:cNvPicPr>
          <p:nvPr>
            <p:ph idx="1"/>
          </p:nvPr>
        </p:nvPicPr>
        <p:blipFill>
          <a:blip r:embed="rId2"/>
          <a:stretch>
            <a:fillRect/>
          </a:stretch>
        </p:blipFill>
        <p:spPr>
          <a:xfrm>
            <a:off x="1455174" y="0"/>
            <a:ext cx="9079128" cy="680345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640080" y="325369"/>
            <a:ext cx="4368602" cy="1956841"/>
          </a:xfrm>
        </p:spPr>
        <p:txBody>
          <a:bodyPr anchor="b">
            <a:normAutofit/>
          </a:bodyPr>
          <a:lstStyle/>
          <a:p>
            <a:endParaRPr lang="ru-RU" sz="6600"/>
          </a:p>
        </p:txBody>
      </p:sp>
      <p:sp>
        <p:nvSpPr>
          <p:cNvPr id="11" name="Rectangle 6"/>
          <p:cNvSpPr>
            <a:spLocks noGrp="1" noRot="1" noChangeAspect="1" noMove="1" noResize="1" noEditPoints="1" noAdjustHandles="1" noChangeArrowheads="1" noChangeShapeType="1" noTextEdit="1"/>
          </p:cNvSpPr>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idx="1"/>
          </p:nvPr>
        </p:nvSpPr>
        <p:spPr>
          <a:xfrm>
            <a:off x="640080" y="2872899"/>
            <a:ext cx="4243589" cy="3320668"/>
          </a:xfrm>
        </p:spPr>
        <p:txBody>
          <a:bodyPr>
            <a:normAutofit/>
          </a:bodyPr>
          <a:lstStyle/>
          <a:p>
            <a:r>
              <a:rPr lang="ru-RU" sz="3600" dirty="0"/>
              <a:t>«Не меняй друга на сокровище» </a:t>
            </a:r>
            <a:r>
              <a:rPr lang="ru-RU" sz="3600" dirty="0">
                <a:latin typeface="+mj-lt"/>
              </a:rPr>
              <a:t>(Сир. 7, 20).</a:t>
            </a:r>
          </a:p>
        </p:txBody>
      </p:sp>
      <p:pic>
        <p:nvPicPr>
          <p:cNvPr id="4" name="Рисунок 3"/>
          <p:cNvPicPr>
            <a:picLocks noChangeAspect="1"/>
          </p:cNvPicPr>
          <p:nvPr/>
        </p:nvPicPr>
        <p:blipFill rotWithShape="1">
          <a:blip r:embed="rId2"/>
          <a:srcRect l="9571" r="152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5303520" y="329184"/>
            <a:ext cx="6245352" cy="1690447"/>
          </a:xfrm>
        </p:spPr>
        <p:txBody>
          <a:bodyPr anchor="b">
            <a:normAutofit/>
          </a:bodyPr>
          <a:lstStyle/>
          <a:p>
            <a:r>
              <a:rPr lang="ru-RU" sz="3600" dirty="0"/>
              <a:t>Народная мудрость в пословицах  и поговорках.</a:t>
            </a:r>
          </a:p>
        </p:txBody>
      </p:sp>
      <p:sp>
        <p:nvSpPr>
          <p:cNvPr id="13" name="Rectangle 6"/>
          <p:cNvSpPr>
            <a:spLocks noGrp="1" noRot="1" noChangeAspect="1" noMove="1" noResize="1" noEditPoints="1" noAdjustHandles="1" noChangeArrowheads="1" noChangeShapeType="1" noTextEdit="1"/>
          </p:cNvSpPr>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idx="1"/>
          </p:nvPr>
        </p:nvSpPr>
        <p:spPr>
          <a:xfrm>
            <a:off x="4866198" y="2691119"/>
            <a:ext cx="7036905" cy="3837697"/>
          </a:xfrm>
        </p:spPr>
        <p:txBody>
          <a:bodyPr>
            <a:normAutofit fontScale="92500"/>
          </a:bodyPr>
          <a:lstStyle/>
          <a:p>
            <a:pPr>
              <a:lnSpc>
                <a:spcPct val="100000"/>
              </a:lnSpc>
            </a:pPr>
            <a:r>
              <a:rPr lang="ru-RU" sz="2400" dirty="0"/>
              <a:t>Наряду с книжной письменной литературой на Руси издавна бытовало огромное количество изустных преданий.. Россыпи мудрых пословиц, загадок, присловий, сказок, чудесных былин изучаются фольклористами по сию пору и, как сверкающие вкрапления, украшают нашу сегодняшнюю речь. Они когда-то слагались в курных избах, при свете лучины, в лесной глуши. В фольклоре отразились и ум народа, и его историческая память, и его мечты. В большинстве случаях это выражается в пословицах и поговорках.</a:t>
            </a:r>
          </a:p>
        </p:txBody>
      </p:sp>
      <p:pic>
        <p:nvPicPr>
          <p:cNvPr id="6" name="Рисунок 5"/>
          <p:cNvPicPr>
            <a:picLocks noChangeAspect="1"/>
          </p:cNvPicPr>
          <p:nvPr/>
        </p:nvPicPr>
        <p:blipFill rotWithShape="1">
          <a:blip r:embed="rId2"/>
          <a:srcRect l="30680" r="23989"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1327355" y="0"/>
            <a:ext cx="9134168" cy="685062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p:cNvSpPr>
            <a:spLocks noGrp="1" noRot="1" noChangeAspect="1" noMove="1" noResize="1" noEditPoints="1" noAdjustHandles="1" noChangeArrowheads="1" noChangeShapeType="1" noTextEdit="1"/>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890338" y="640080"/>
            <a:ext cx="3734014" cy="3566160"/>
          </a:xfrm>
        </p:spPr>
        <p:txBody>
          <a:bodyPr vert="horz" lIns="91440" tIns="45720" rIns="91440" bIns="45720" rtlCol="0" anchor="b">
            <a:normAutofit/>
          </a:bodyPr>
          <a:lstStyle/>
          <a:p>
            <a:pPr>
              <a:lnSpc>
                <a:spcPct val="90000"/>
              </a:lnSpc>
            </a:pPr>
            <a:r>
              <a:rPr lang="en-US" sz="3200" dirty="0"/>
              <a:t>«</a:t>
            </a:r>
            <a:r>
              <a:rPr lang="en-US" sz="3200" dirty="0" err="1"/>
              <a:t>Не</a:t>
            </a:r>
            <a:r>
              <a:rPr lang="en-US" sz="3200" dirty="0"/>
              <a:t> </a:t>
            </a:r>
            <a:r>
              <a:rPr lang="en-US" sz="3200" dirty="0" err="1"/>
              <a:t>оставляй</a:t>
            </a:r>
            <a:r>
              <a:rPr lang="en-US" sz="3200" dirty="0"/>
              <a:t> </a:t>
            </a:r>
            <a:r>
              <a:rPr lang="en-US" sz="3200" dirty="0" err="1"/>
              <a:t>старого</a:t>
            </a:r>
            <a:r>
              <a:rPr lang="en-US" sz="3200" dirty="0"/>
              <a:t> </a:t>
            </a:r>
            <a:r>
              <a:rPr lang="en-US" sz="3200" dirty="0" err="1"/>
              <a:t>друга</a:t>
            </a:r>
            <a:r>
              <a:rPr lang="en-US" sz="3200" dirty="0"/>
              <a:t>, </a:t>
            </a:r>
            <a:r>
              <a:rPr lang="en-US" sz="3200" dirty="0" err="1"/>
              <a:t>ибо</a:t>
            </a:r>
            <a:r>
              <a:rPr lang="en-US" sz="3200" dirty="0"/>
              <a:t> </a:t>
            </a:r>
            <a:r>
              <a:rPr lang="en-US" sz="3200" dirty="0" err="1"/>
              <a:t>новый</a:t>
            </a:r>
            <a:r>
              <a:rPr lang="en-US" sz="3200" dirty="0"/>
              <a:t> </a:t>
            </a:r>
            <a:r>
              <a:rPr lang="en-US" sz="3200" dirty="0" err="1"/>
              <a:t>не</a:t>
            </a:r>
            <a:r>
              <a:rPr lang="en-US" sz="3200" dirty="0"/>
              <a:t> </a:t>
            </a:r>
            <a:r>
              <a:rPr lang="en-US" sz="3200" dirty="0" err="1"/>
              <a:t>может</a:t>
            </a:r>
            <a:r>
              <a:rPr lang="en-US" sz="3200" dirty="0"/>
              <a:t> </a:t>
            </a:r>
            <a:r>
              <a:rPr lang="en-US" sz="3200" dirty="0" err="1"/>
              <a:t>сравниться</a:t>
            </a:r>
            <a:r>
              <a:rPr lang="en-US" sz="3200" dirty="0"/>
              <a:t> с </a:t>
            </a:r>
            <a:r>
              <a:rPr lang="en-US" sz="3200" dirty="0" err="1"/>
              <a:t>ним</a:t>
            </a:r>
            <a:r>
              <a:rPr lang="en-US" sz="3200" dirty="0"/>
              <a:t>» (</a:t>
            </a:r>
            <a:r>
              <a:rPr lang="en-US" sz="3200" dirty="0" err="1"/>
              <a:t>Сир</a:t>
            </a:r>
            <a:r>
              <a:rPr lang="en-US" sz="3200" dirty="0"/>
              <a:t>. 9,12).</a:t>
            </a:r>
          </a:p>
        </p:txBody>
      </p:sp>
      <p:sp>
        <p:nvSpPr>
          <p:cNvPr id="13" name="Rectangle 6"/>
          <p:cNvSpPr>
            <a:spLocks noGrp="1" noRot="1" noChangeAspect="1" noMove="1" noResize="1" noEditPoints="1" noAdjustHandles="1" noChangeArrowheads="1" noChangeShapeType="1" noTextEdit="1"/>
          </p:cNvSpPr>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descr="Изображение выглядит как внутренний, скалка, грязный&#10;&#10;Автоматически созданное описание"/>
          <p:cNvPicPr>
            <a:picLocks noGrp="1" noChangeAspect="1"/>
          </p:cNvPicPr>
          <p:nvPr>
            <p:ph idx="1"/>
          </p:nvPr>
        </p:nvPicPr>
        <p:blipFill rotWithShape="1">
          <a:blip r:embed="rId2"/>
          <a:srcRect r="2477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pic>
        <p:nvPicPr>
          <p:cNvPr id="4" name="Объект 3"/>
          <p:cNvPicPr>
            <a:picLocks noGrp="1" noChangeAspect="1"/>
          </p:cNvPicPr>
          <p:nvPr>
            <p:ph idx="1"/>
          </p:nvPr>
        </p:nvPicPr>
        <p:blipFill>
          <a:blip r:embed="rId2"/>
          <a:stretch>
            <a:fillRect/>
          </a:stretch>
        </p:blipFill>
        <p:spPr>
          <a:xfrm>
            <a:off x="1359310" y="0"/>
            <a:ext cx="9102212" cy="68266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640080" y="325369"/>
            <a:ext cx="4368602" cy="1956841"/>
          </a:xfrm>
        </p:spPr>
        <p:txBody>
          <a:bodyPr anchor="b">
            <a:normAutofit/>
          </a:bodyPr>
          <a:lstStyle/>
          <a:p>
            <a:endParaRPr lang="ru-RU" sz="6600"/>
          </a:p>
        </p:txBody>
      </p:sp>
      <p:sp>
        <p:nvSpPr>
          <p:cNvPr id="11" name="Rectangle 6"/>
          <p:cNvSpPr>
            <a:spLocks noGrp="1" noRot="1" noChangeAspect="1" noMove="1" noResize="1" noEditPoints="1" noAdjustHandles="1" noChangeArrowheads="1" noChangeShapeType="1" noTextEdit="1"/>
          </p:cNvSpPr>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idx="1"/>
          </p:nvPr>
        </p:nvSpPr>
        <p:spPr>
          <a:xfrm>
            <a:off x="640080" y="2607579"/>
            <a:ext cx="4243589" cy="4190786"/>
          </a:xfrm>
        </p:spPr>
        <p:txBody>
          <a:bodyPr>
            <a:normAutofit/>
          </a:bodyPr>
          <a:lstStyle/>
          <a:p>
            <a:pPr>
              <a:lnSpc>
                <a:spcPct val="100000"/>
              </a:lnSpc>
            </a:pPr>
            <a:r>
              <a:rPr lang="ru-RU" sz="2400" b="0" dirty="0">
                <a:effectLst/>
                <a:latin typeface="Arial" panose="020B0604020202020204" pitchFamily="34" charset="0"/>
              </a:rPr>
              <a:t>Худые сообщества развращают добрые нравы. </a:t>
            </a:r>
            <a:r>
              <a:rPr lang="ru-RU" sz="2400" b="0" i="1" dirty="0">
                <a:effectLst/>
                <a:latin typeface="+mj-lt"/>
              </a:rPr>
              <a:t>(1 Кор. 15, 33).</a:t>
            </a:r>
          </a:p>
          <a:p>
            <a:pPr>
              <a:lnSpc>
                <a:spcPct val="100000"/>
              </a:lnSpc>
            </a:pPr>
            <a:r>
              <a:rPr lang="ru-RU" sz="2400" b="0" dirty="0">
                <a:effectLst/>
                <a:latin typeface="Arial" panose="020B0604020202020204" pitchFamily="34" charset="0"/>
              </a:rPr>
              <a:t>Обращающийся с мудрыми будет мудр, а кто дружит с глупыми, развратится.</a:t>
            </a:r>
          </a:p>
          <a:p>
            <a:pPr marL="0" indent="0">
              <a:lnSpc>
                <a:spcPct val="100000"/>
              </a:lnSpc>
              <a:buNone/>
            </a:pPr>
            <a:r>
              <a:rPr lang="ru-RU" sz="2400" b="0" dirty="0">
                <a:effectLst/>
                <a:latin typeface="Arial" panose="020B0604020202020204" pitchFamily="34" charset="0"/>
              </a:rPr>
              <a:t> </a:t>
            </a:r>
            <a:r>
              <a:rPr lang="ru-RU" sz="2400" b="0" dirty="0">
                <a:effectLst/>
                <a:latin typeface="+mj-lt"/>
              </a:rPr>
              <a:t>(Притч. 13,21)</a:t>
            </a:r>
          </a:p>
          <a:p>
            <a:pPr>
              <a:lnSpc>
                <a:spcPct val="100000"/>
              </a:lnSpc>
            </a:pPr>
            <a:endParaRPr lang="ru-RU" sz="2400" dirty="0"/>
          </a:p>
        </p:txBody>
      </p:sp>
      <p:pic>
        <p:nvPicPr>
          <p:cNvPr id="4" name="Рисунок 3" descr="Изображение выглядит как текст&#10;&#10;Автоматически созданное описание"/>
          <p:cNvPicPr>
            <a:picLocks noChangeAspect="1"/>
          </p:cNvPicPr>
          <p:nvPr/>
        </p:nvPicPr>
        <p:blipFill rotWithShape="1">
          <a:blip r:embed="rId2"/>
          <a:srcRect l="23683" r="9364"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1484" y="365125"/>
            <a:ext cx="8249264" cy="1325563"/>
          </a:xfrm>
        </p:spPr>
        <p:txBody>
          <a:bodyPr/>
          <a:lstStyle/>
          <a:p>
            <a:r>
              <a:rPr lang="ru-RU" dirty="0"/>
              <a:t>Праздность - мать пороков.</a:t>
            </a:r>
          </a:p>
        </p:txBody>
      </p:sp>
      <p:pic>
        <p:nvPicPr>
          <p:cNvPr id="4" name="Объект 3"/>
          <p:cNvPicPr>
            <a:picLocks noGrp="1" noChangeAspect="1"/>
          </p:cNvPicPr>
          <p:nvPr>
            <p:ph idx="1"/>
          </p:nvPr>
        </p:nvPicPr>
        <p:blipFill>
          <a:blip r:embed="rId2"/>
          <a:stretch>
            <a:fillRect/>
          </a:stretch>
        </p:blipFill>
        <p:spPr>
          <a:xfrm>
            <a:off x="3200470" y="1887176"/>
            <a:ext cx="4961730" cy="425291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314632" y="127819"/>
            <a:ext cx="4694050" cy="2154392"/>
          </a:xfrm>
        </p:spPr>
        <p:txBody>
          <a:bodyPr anchor="b">
            <a:normAutofit fontScale="90000"/>
          </a:bodyPr>
          <a:lstStyle/>
          <a:p>
            <a:pPr>
              <a:lnSpc>
                <a:spcPct val="90000"/>
              </a:lnSpc>
            </a:pPr>
            <a:r>
              <a:rPr lang="ru-RU" sz="3600" b="0" i="0" dirty="0">
                <a:effectLst/>
                <a:latin typeface="-apple-system"/>
              </a:rPr>
              <a:t>"Ибо праздность научила многому худому"      </a:t>
            </a:r>
            <a:r>
              <a:rPr lang="ru-RU" sz="3600" b="0" i="0" dirty="0">
                <a:effectLst/>
              </a:rPr>
              <a:t>(Сир. 33,28).</a:t>
            </a:r>
            <a:br>
              <a:rPr lang="ru-RU" sz="3600" dirty="0"/>
            </a:br>
            <a:endParaRPr lang="ru-RU" sz="3600" dirty="0"/>
          </a:p>
        </p:txBody>
      </p:sp>
      <p:sp>
        <p:nvSpPr>
          <p:cNvPr id="7" name="Rectangle 6"/>
          <p:cNvSpPr>
            <a:spLocks noGrp="1" noRot="1" noChangeAspect="1" noMove="1" noResize="1" noEditPoints="1" noAdjustHandles="1" noChangeArrowheads="1" noChangeShapeType="1" noTextEdit="1"/>
          </p:cNvSpPr>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7"/>
          <p:cNvSpPr>
            <a:spLocks noGrp="1"/>
          </p:cNvSpPr>
          <p:nvPr>
            <p:ph idx="1"/>
          </p:nvPr>
        </p:nvSpPr>
        <p:spPr>
          <a:xfrm>
            <a:off x="640080" y="2872899"/>
            <a:ext cx="4243589" cy="3320668"/>
          </a:xfrm>
        </p:spPr>
        <p:txBody>
          <a:bodyPr>
            <a:normAutofit/>
          </a:bodyPr>
          <a:lstStyle/>
          <a:p>
            <a:endParaRPr lang="en-US"/>
          </a:p>
        </p:txBody>
      </p:sp>
      <p:pic>
        <p:nvPicPr>
          <p:cNvPr id="4" name="Объект 3"/>
          <p:cNvPicPr>
            <a:picLocks noChangeAspect="1"/>
          </p:cNvPicPr>
          <p:nvPr/>
        </p:nvPicPr>
        <p:blipFill rotWithShape="1">
          <a:blip r:embed="rId2"/>
          <a:srcRect l="15028" r="974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p:cNvSpPr>
            <a:spLocks noGrp="1" noRot="1" noChangeAspect="1" noMove="1" noResize="1" noEditPoints="1" noAdjustHandles="1" noChangeArrowheads="1" noChangeShapeType="1" noTextEdit="1"/>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a:spLocks noGrp="1" noRot="1" noChangeAspect="1" noMove="1" noResize="1" noEditPoints="1" noAdjustHandles="1" noChangeArrowheads="1" noChangeShapeType="1" noTextEdit="1"/>
          </p:cNvSpPr>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rgbClr val="8FA6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Заголовок 1"/>
          <p:cNvSpPr>
            <a:spLocks noGrp="1"/>
          </p:cNvSpPr>
          <p:nvPr>
            <p:ph type="title"/>
          </p:nvPr>
        </p:nvSpPr>
        <p:spPr>
          <a:xfrm>
            <a:off x="638881" y="390525"/>
            <a:ext cx="10909640" cy="1510301"/>
          </a:xfrm>
        </p:spPr>
        <p:txBody>
          <a:bodyPr vert="horz" lIns="91440" tIns="45720" rIns="91440" bIns="45720" rtlCol="0" anchor="ctr">
            <a:normAutofit/>
          </a:bodyPr>
          <a:lstStyle/>
          <a:p>
            <a:pPr algn="ctr"/>
            <a:r>
              <a:rPr lang="en-US" sz="6100">
                <a:solidFill>
                  <a:srgbClr val="FFFFFF"/>
                </a:solidFill>
              </a:rPr>
              <a:t>Ученье свет, а неученье тьма</a:t>
            </a:r>
          </a:p>
        </p:txBody>
      </p:sp>
      <p:sp>
        <p:nvSpPr>
          <p:cNvPr id="15" name="Rectangle 7"/>
          <p:cNvSpPr>
            <a:spLocks noGrp="1" noRot="1" noChangeAspect="1" noMove="1" noResize="1" noEditPoints="1" noAdjustHandles="1" noChangeArrowheads="1" noChangeShapeType="1" noTextEdit="1"/>
          </p:cNvSpPr>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p:cNvPicPr>
            <a:picLocks noGrp="1" noChangeAspect="1"/>
          </p:cNvPicPr>
          <p:nvPr>
            <p:ph idx="1"/>
          </p:nvPr>
        </p:nvPicPr>
        <p:blipFill>
          <a:blip r:embed="rId2"/>
          <a:stretch>
            <a:fillRect/>
          </a:stretch>
        </p:blipFill>
        <p:spPr>
          <a:xfrm>
            <a:off x="2625213" y="1974872"/>
            <a:ext cx="6784258" cy="508819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6"/>
          <p:cNvSpPr>
            <a:spLocks noGrp="1" noRot="1" noChangeAspect="1" noMove="1" noResize="1" noEditPoints="1" noAdjustHandles="1" noChangeArrowheads="1" noChangeShapeType="1" noTextEdit="1"/>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8"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147781" y="639193"/>
            <a:ext cx="4243589" cy="3573516"/>
          </a:xfrm>
        </p:spPr>
        <p:txBody>
          <a:bodyPr vert="horz" lIns="91440" tIns="45720" rIns="91440" bIns="45720" rtlCol="0" anchor="b">
            <a:normAutofit/>
          </a:bodyPr>
          <a:lstStyle/>
          <a:p>
            <a:pPr>
              <a:lnSpc>
                <a:spcPct val="90000"/>
              </a:lnSpc>
            </a:pPr>
            <a:r>
              <a:rPr lang="en-US" sz="2800" b="0" i="0" dirty="0">
                <a:effectLst/>
              </a:rPr>
              <a:t>"</a:t>
            </a:r>
            <a:r>
              <a:rPr lang="en-US" sz="2800" b="0" i="0" dirty="0" err="1">
                <a:effectLst/>
              </a:rPr>
              <a:t>Преимущество</a:t>
            </a:r>
            <a:r>
              <a:rPr lang="en-US" sz="2800" b="0" i="0" dirty="0">
                <a:effectLst/>
              </a:rPr>
              <a:t> </a:t>
            </a:r>
            <a:r>
              <a:rPr lang="en-US" sz="2800" b="0" i="0" dirty="0" err="1">
                <a:effectLst/>
              </a:rPr>
              <a:t>мудрости</a:t>
            </a:r>
            <a:r>
              <a:rPr lang="en-US" sz="2800" b="0" i="0" dirty="0">
                <a:effectLst/>
              </a:rPr>
              <a:t> </a:t>
            </a:r>
            <a:r>
              <a:rPr lang="en-US" sz="2800" b="0" i="0" dirty="0" err="1">
                <a:effectLst/>
              </a:rPr>
              <a:t>перед</a:t>
            </a:r>
            <a:r>
              <a:rPr lang="en-US" sz="2800" b="0" i="0" dirty="0">
                <a:effectLst/>
              </a:rPr>
              <a:t> </a:t>
            </a:r>
            <a:r>
              <a:rPr lang="en-US" sz="2800" b="0" i="0" dirty="0" err="1">
                <a:effectLst/>
              </a:rPr>
              <a:t>глупостью</a:t>
            </a:r>
            <a:r>
              <a:rPr lang="en-US" sz="2800" b="0" i="0" dirty="0">
                <a:effectLst/>
              </a:rPr>
              <a:t> </a:t>
            </a:r>
            <a:r>
              <a:rPr lang="en-US" sz="2800" b="0" i="0" dirty="0" err="1">
                <a:effectLst/>
              </a:rPr>
              <a:t>такое</a:t>
            </a:r>
            <a:r>
              <a:rPr lang="en-US" sz="2800" b="0" i="0" dirty="0">
                <a:effectLst/>
              </a:rPr>
              <a:t> </a:t>
            </a:r>
            <a:r>
              <a:rPr lang="en-US" sz="2800" b="0" i="0" dirty="0" err="1">
                <a:effectLst/>
              </a:rPr>
              <a:t>же</a:t>
            </a:r>
            <a:r>
              <a:rPr lang="en-US" sz="2800" b="0" i="0" dirty="0">
                <a:effectLst/>
              </a:rPr>
              <a:t>, </a:t>
            </a:r>
            <a:r>
              <a:rPr lang="en-US" sz="2800" b="0" i="0" dirty="0" err="1">
                <a:effectLst/>
              </a:rPr>
              <a:t>как</a:t>
            </a:r>
            <a:r>
              <a:rPr lang="en-US" sz="2800" b="0" i="0" dirty="0">
                <a:effectLst/>
              </a:rPr>
              <a:t> </a:t>
            </a:r>
            <a:r>
              <a:rPr lang="en-US" sz="2800" b="0" i="0" dirty="0" err="1">
                <a:effectLst/>
              </a:rPr>
              <a:t>преимущество</a:t>
            </a:r>
            <a:r>
              <a:rPr lang="en-US" sz="2800" b="0" i="0" dirty="0">
                <a:effectLst/>
              </a:rPr>
              <a:t> </a:t>
            </a:r>
            <a:r>
              <a:rPr lang="en-US" sz="2800" b="0" i="0" dirty="0" err="1">
                <a:effectLst/>
              </a:rPr>
              <a:t>света</a:t>
            </a:r>
            <a:r>
              <a:rPr lang="en-US" sz="2800" b="0" i="0" dirty="0">
                <a:effectLst/>
              </a:rPr>
              <a:t> </a:t>
            </a:r>
            <a:r>
              <a:rPr lang="en-US" sz="2800" b="0" i="0" dirty="0" err="1">
                <a:effectLst/>
              </a:rPr>
              <a:t>перед</a:t>
            </a:r>
            <a:r>
              <a:rPr lang="en-US" sz="2800" b="0" i="0" dirty="0">
                <a:effectLst/>
              </a:rPr>
              <a:t> </a:t>
            </a:r>
            <a:r>
              <a:rPr lang="en-US" sz="2800" b="0" i="0" dirty="0" err="1">
                <a:effectLst/>
              </a:rPr>
              <a:t>тьмою</a:t>
            </a:r>
            <a:r>
              <a:rPr lang="en-US" sz="2800" b="0" i="0" dirty="0">
                <a:effectLst/>
              </a:rPr>
              <a:t>" </a:t>
            </a:r>
            <a:r>
              <a:rPr lang="ru-RU" sz="2800" b="0" i="0" dirty="0">
                <a:effectLst/>
              </a:rPr>
              <a:t>    </a:t>
            </a:r>
            <a:br>
              <a:rPr lang="ru-RU" sz="2800" b="0" i="0" dirty="0">
                <a:effectLst/>
              </a:rPr>
            </a:br>
            <a:r>
              <a:rPr lang="en-US" sz="2800" b="0" i="0" dirty="0">
                <a:effectLst/>
              </a:rPr>
              <a:t>(</a:t>
            </a:r>
            <a:r>
              <a:rPr lang="en-US" sz="2800" b="0" i="0" dirty="0" err="1">
                <a:effectLst/>
              </a:rPr>
              <a:t>Еккл</a:t>
            </a:r>
            <a:r>
              <a:rPr lang="en-US" sz="2800" b="0" i="0" dirty="0">
                <a:effectLst/>
              </a:rPr>
              <a:t>. 2,13)</a:t>
            </a:r>
            <a:endParaRPr lang="en-US" sz="2800" dirty="0"/>
          </a:p>
        </p:txBody>
      </p:sp>
      <p:sp>
        <p:nvSpPr>
          <p:cNvPr id="19" name="Rectangle 6"/>
          <p:cNvSpPr>
            <a:spLocks noGrp="1" noRot="1" noChangeAspect="1" noMove="1" noResize="1" noEditPoints="1" noAdjustHandles="1" noChangeArrowheads="1" noChangeShapeType="1" noTextEdit="1"/>
          </p:cNvSpPr>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p:cNvPicPr>
            <a:picLocks noGrp="1" noChangeAspect="1"/>
          </p:cNvPicPr>
          <p:nvPr>
            <p:ph idx="1"/>
          </p:nvPr>
        </p:nvPicPr>
        <p:blipFill>
          <a:blip r:embed="rId2"/>
          <a:stretch>
            <a:fillRect/>
          </a:stretch>
        </p:blipFill>
        <p:spPr>
          <a:xfrm>
            <a:off x="4654296" y="709803"/>
            <a:ext cx="7214616" cy="541096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DCCF2B-CDEF-AA3B-371B-D4D5E441B847}"/>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7DA608EE-A5B3-6CB7-98C8-55B731C6CCE0}"/>
              </a:ext>
            </a:extLst>
          </p:cNvPr>
          <p:cNvPicPr>
            <a:picLocks noGrp="1" noChangeAspect="1"/>
          </p:cNvPicPr>
          <p:nvPr>
            <p:ph idx="1"/>
          </p:nvPr>
        </p:nvPicPr>
        <p:blipFill>
          <a:blip r:embed="rId2"/>
          <a:stretch>
            <a:fillRect/>
          </a:stretch>
        </p:blipFill>
        <p:spPr>
          <a:xfrm>
            <a:off x="141612" y="88491"/>
            <a:ext cx="12192001" cy="6858000"/>
          </a:xfrm>
          <a:prstGeom prst="rect">
            <a:avLst/>
          </a:prstGeom>
        </p:spPr>
      </p:pic>
    </p:spTree>
    <p:extLst>
      <p:ext uri="{BB962C8B-B14F-4D97-AF65-F5344CB8AC3E}">
        <p14:creationId xmlns:p14="http://schemas.microsoft.com/office/powerpoint/2010/main" val="2146075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F334C6-57E4-5ACF-8F64-3081046D56E8}"/>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854E4D44-9536-4C48-0F89-BCAE736A5976}"/>
              </a:ext>
            </a:extLst>
          </p:cNvPr>
          <p:cNvPicPr>
            <a:picLocks noGrp="1" noChangeAspect="1"/>
          </p:cNvPicPr>
          <p:nvPr>
            <p:ph idx="1"/>
          </p:nvPr>
        </p:nvPicPr>
        <p:blipFill>
          <a:blip r:embed="rId2"/>
          <a:stretch>
            <a:fillRect/>
          </a:stretch>
        </p:blipFill>
        <p:spPr>
          <a:xfrm>
            <a:off x="0" y="0"/>
            <a:ext cx="11903585" cy="6695768"/>
          </a:xfrm>
          <a:prstGeom prst="rect">
            <a:avLst/>
          </a:prstGeom>
        </p:spPr>
      </p:pic>
    </p:spTree>
    <p:extLst>
      <p:ext uri="{BB962C8B-B14F-4D97-AF65-F5344CB8AC3E}">
        <p14:creationId xmlns:p14="http://schemas.microsoft.com/office/powerpoint/2010/main" val="238566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314631" y="325369"/>
            <a:ext cx="4995545" cy="1956841"/>
          </a:xfrm>
        </p:spPr>
        <p:txBody>
          <a:bodyPr anchor="b">
            <a:noAutofit/>
          </a:bodyPr>
          <a:lstStyle/>
          <a:p>
            <a:r>
              <a:rPr lang="ru-RU" sz="4000" dirty="0"/>
              <a:t>Библия- источник народной мудрости</a:t>
            </a:r>
          </a:p>
        </p:txBody>
      </p:sp>
      <p:sp>
        <p:nvSpPr>
          <p:cNvPr id="20" name="Rectangle 6"/>
          <p:cNvSpPr>
            <a:spLocks noGrp="1" noRot="1" noChangeAspect="1" noMove="1" noResize="1" noEditPoints="1" noAdjustHandles="1" noChangeArrowheads="1" noChangeShapeType="1" noTextEdit="1"/>
          </p:cNvSpPr>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Объект 2"/>
          <p:cNvSpPr>
            <a:spLocks noGrp="1"/>
          </p:cNvSpPr>
          <p:nvPr>
            <p:ph idx="1"/>
          </p:nvPr>
        </p:nvSpPr>
        <p:spPr>
          <a:xfrm>
            <a:off x="640080" y="2872899"/>
            <a:ext cx="4243589" cy="3320668"/>
          </a:xfrm>
        </p:spPr>
        <p:txBody>
          <a:bodyPr>
            <a:normAutofit/>
          </a:bodyPr>
          <a:lstStyle/>
          <a:p>
            <a:pPr>
              <a:lnSpc>
                <a:spcPct val="100000"/>
              </a:lnSpc>
            </a:pPr>
            <a:r>
              <a:rPr lang="ru-RU" sz="2400" dirty="0"/>
              <a:t>Источником многих пословиц и поговорок, которые мы так часто употребляем в речи, является Библия.</a:t>
            </a:r>
          </a:p>
          <a:p>
            <a:pPr>
              <a:lnSpc>
                <a:spcPct val="100000"/>
              </a:lnSpc>
            </a:pPr>
            <a:r>
              <a:rPr lang="ru-RU" sz="2400" dirty="0"/>
              <a:t>Давайте рассмотрим некоторые из них..</a:t>
            </a:r>
          </a:p>
        </p:txBody>
      </p:sp>
      <p:pic>
        <p:nvPicPr>
          <p:cNvPr id="4" name="Рисунок 3"/>
          <p:cNvPicPr>
            <a:picLocks noChangeAspect="1"/>
          </p:cNvPicPr>
          <p:nvPr/>
        </p:nvPicPr>
        <p:blipFill rotWithShape="1">
          <a:blip r:embed="rId2"/>
          <a:srcRect l="25792" r="10014"/>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DDAA51-BFE5-7899-B91E-F6D811CBF751}"/>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79295B75-EE3D-2B2C-6BEA-DF972604F731}"/>
              </a:ext>
            </a:extLst>
          </p:cNvPr>
          <p:cNvPicPr>
            <a:picLocks noGrp="1" noChangeAspect="1"/>
          </p:cNvPicPr>
          <p:nvPr>
            <p:ph idx="1"/>
          </p:nvPr>
        </p:nvPicPr>
        <p:blipFill>
          <a:blip r:embed="rId2"/>
          <a:stretch>
            <a:fillRect/>
          </a:stretch>
        </p:blipFill>
        <p:spPr>
          <a:xfrm>
            <a:off x="0" y="88491"/>
            <a:ext cx="12209480" cy="6867832"/>
          </a:xfrm>
          <a:prstGeom prst="rect">
            <a:avLst/>
          </a:prstGeom>
        </p:spPr>
      </p:pic>
    </p:spTree>
    <p:extLst>
      <p:ext uri="{BB962C8B-B14F-4D97-AF65-F5344CB8AC3E}">
        <p14:creationId xmlns:p14="http://schemas.microsoft.com/office/powerpoint/2010/main" val="265150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Объект 3">
            <a:extLst>
              <a:ext uri="{FF2B5EF4-FFF2-40B4-BE49-F238E27FC236}">
                <a16:creationId xmlns:a16="http://schemas.microsoft.com/office/drawing/2014/main" id="{25F92B46-691F-540F-82EC-EBB5C597A9B4}"/>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139945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CBBD0D43-AF2A-B102-1BBD-CAF41913FDD2}"/>
              </a:ext>
            </a:extLst>
          </p:cNvPr>
          <p:cNvPicPr>
            <a:picLocks noGrp="1" noChangeAspect="1"/>
          </p:cNvPicPr>
          <p:nvPr>
            <p:ph idx="1"/>
          </p:nvPr>
        </p:nvPicPr>
        <p:blipFill rotWithShape="1">
          <a:blip r:embed="rId2"/>
          <a:srcRect r="-2" b="53"/>
          <a:stretch/>
        </p:blipFill>
        <p:spPr>
          <a:xfrm>
            <a:off x="-6588" y="10"/>
            <a:ext cx="12198588" cy="6857990"/>
          </a:xfrm>
          <a:prstGeom prst="rect">
            <a:avLst/>
          </a:prstGeom>
        </p:spPr>
      </p:pic>
    </p:spTree>
    <p:extLst>
      <p:ext uri="{BB962C8B-B14F-4D97-AF65-F5344CB8AC3E}">
        <p14:creationId xmlns:p14="http://schemas.microsoft.com/office/powerpoint/2010/main" val="289793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3CB326-191A-4F6B-7533-5B155691E698}"/>
              </a:ext>
            </a:extLst>
          </p:cNvPr>
          <p:cNvSpPr>
            <a:spLocks noGrp="1"/>
          </p:cNvSpPr>
          <p:nvPr>
            <p:ph type="title"/>
          </p:nvPr>
        </p:nvSpPr>
        <p:spPr>
          <a:xfrm>
            <a:off x="6096000" y="365125"/>
            <a:ext cx="5257799" cy="1463675"/>
          </a:xfrm>
        </p:spPr>
        <p:txBody>
          <a:bodyPr/>
          <a:lstStyle/>
          <a:p>
            <a:r>
              <a:rPr lang="ru-RU" dirty="0"/>
              <a:t>Лепта вдовицы</a:t>
            </a:r>
          </a:p>
        </p:txBody>
      </p:sp>
      <p:pic>
        <p:nvPicPr>
          <p:cNvPr id="5" name="Объект 4">
            <a:extLst>
              <a:ext uri="{FF2B5EF4-FFF2-40B4-BE49-F238E27FC236}">
                <a16:creationId xmlns:a16="http://schemas.microsoft.com/office/drawing/2014/main" id="{773C37B7-B12F-0EAC-B9ED-968D428F5529}"/>
              </a:ext>
            </a:extLst>
          </p:cNvPr>
          <p:cNvPicPr>
            <a:picLocks noGrp="1" noChangeAspect="1"/>
          </p:cNvPicPr>
          <p:nvPr>
            <p:ph idx="1"/>
          </p:nvPr>
        </p:nvPicPr>
        <p:blipFill>
          <a:blip r:embed="rId2"/>
          <a:stretch>
            <a:fillRect/>
          </a:stretch>
        </p:blipFill>
        <p:spPr>
          <a:xfrm>
            <a:off x="90896" y="328092"/>
            <a:ext cx="5475813" cy="6529908"/>
          </a:xfrm>
          <a:prstGeom prst="rect">
            <a:avLst/>
          </a:prstGeom>
        </p:spPr>
      </p:pic>
      <p:sp>
        <p:nvSpPr>
          <p:cNvPr id="7" name="TextBox 6">
            <a:extLst>
              <a:ext uri="{FF2B5EF4-FFF2-40B4-BE49-F238E27FC236}">
                <a16:creationId xmlns:a16="http://schemas.microsoft.com/office/drawing/2014/main" id="{E2BDC2BB-5A1F-BC63-2634-05C7AA093BFB}"/>
              </a:ext>
            </a:extLst>
          </p:cNvPr>
          <p:cNvSpPr txBox="1"/>
          <p:nvPr/>
        </p:nvSpPr>
        <p:spPr>
          <a:xfrm rot="10800000" flipV="1">
            <a:off x="5689600" y="2068946"/>
            <a:ext cx="6502400" cy="4532654"/>
          </a:xfrm>
          <a:prstGeom prst="rect">
            <a:avLst/>
          </a:prstGeom>
          <a:noFill/>
        </p:spPr>
        <p:txBody>
          <a:bodyPr wrap="square">
            <a:spAutoFit/>
          </a:bodyPr>
          <a:lstStyle/>
          <a:p>
            <a:r>
              <a:rPr lang="ru-RU" sz="2400" dirty="0"/>
              <a:t>Прежде чем выйти из храма, Иисус «сел против сокровищницы и смотрел, как народ кладет деньги в сокровищницу. Многие богатые клали много. Придя же, одна бедная вдова положила две лепты, что составляет </a:t>
            </a:r>
            <a:r>
              <a:rPr lang="ru-RU" sz="2400" dirty="0" err="1"/>
              <a:t>кодрант</a:t>
            </a:r>
            <a:r>
              <a:rPr lang="ru-RU" sz="2400" dirty="0"/>
              <a:t>. Подозвав учеников Своих, Иисус сказал им: истинно говорю вам, что эта бедная вдова положила больше всех, клавших в сокровищницу, ибо все клали от избытка своего, а она от скудости своей положила все, что имела, все пропитание свое. </a:t>
            </a:r>
            <a:r>
              <a:rPr lang="ru-RU" sz="2400" dirty="0">
                <a:latin typeface="+mj-lt"/>
              </a:rPr>
              <a:t>(</a:t>
            </a:r>
            <a:r>
              <a:rPr lang="ru-RU" sz="2400" dirty="0" err="1">
                <a:latin typeface="+mj-lt"/>
              </a:rPr>
              <a:t>Мк</a:t>
            </a:r>
            <a:r>
              <a:rPr lang="ru-RU" sz="2400" dirty="0">
                <a:latin typeface="+mj-lt"/>
              </a:rPr>
              <a:t>. 12, 41–44)</a:t>
            </a:r>
          </a:p>
        </p:txBody>
      </p:sp>
    </p:spTree>
    <p:extLst>
      <p:ext uri="{BB962C8B-B14F-4D97-AF65-F5344CB8AC3E}">
        <p14:creationId xmlns:p14="http://schemas.microsoft.com/office/powerpoint/2010/main" val="3923631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1625F1-AC9F-3DB4-C5F5-A5550078FE4F}"/>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91D3C617-1A55-0283-C343-A66F0B0CD74D}"/>
              </a:ext>
            </a:extLst>
          </p:cNvPr>
          <p:cNvPicPr>
            <a:picLocks noGrp="1" noChangeAspect="1"/>
          </p:cNvPicPr>
          <p:nvPr>
            <p:ph idx="1"/>
          </p:nvPr>
        </p:nvPicPr>
        <p:blipFill>
          <a:blip r:embed="rId2"/>
          <a:stretch>
            <a:fillRect/>
          </a:stretch>
        </p:blipFill>
        <p:spPr>
          <a:xfrm>
            <a:off x="-2" y="-1"/>
            <a:ext cx="12462935" cy="7010401"/>
          </a:xfrm>
          <a:prstGeom prst="rect">
            <a:avLst/>
          </a:prstGeom>
        </p:spPr>
      </p:pic>
    </p:spTree>
    <p:extLst>
      <p:ext uri="{BB962C8B-B14F-4D97-AF65-F5344CB8AC3E}">
        <p14:creationId xmlns:p14="http://schemas.microsoft.com/office/powerpoint/2010/main" val="4193545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86AC43-E88D-0D87-DBD9-FFA8C78A8014}"/>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E84CDB58-B96F-2988-FAB5-40BEB1CF4B5C}"/>
              </a:ext>
            </a:extLst>
          </p:cNvPr>
          <p:cNvPicPr>
            <a:picLocks noGrp="1" noChangeAspect="1"/>
          </p:cNvPicPr>
          <p:nvPr>
            <p:ph idx="1"/>
          </p:nvPr>
        </p:nvPicPr>
        <p:blipFill>
          <a:blip r:embed="rId2"/>
          <a:stretch>
            <a:fillRect/>
          </a:stretch>
        </p:blipFill>
        <p:spPr>
          <a:xfrm>
            <a:off x="241300" y="88490"/>
            <a:ext cx="12034684" cy="6769510"/>
          </a:xfrm>
          <a:prstGeom prst="rect">
            <a:avLst/>
          </a:prstGeom>
        </p:spPr>
      </p:pic>
    </p:spTree>
    <p:extLst>
      <p:ext uri="{BB962C8B-B14F-4D97-AF65-F5344CB8AC3E}">
        <p14:creationId xmlns:p14="http://schemas.microsoft.com/office/powerpoint/2010/main" val="703543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Объект 3" descr="Изображение выглядит как одежда, человек, Человеческое лицо, снимок экрана&#10;&#10;Автоматически созданное описание">
            <a:extLst>
              <a:ext uri="{FF2B5EF4-FFF2-40B4-BE49-F238E27FC236}">
                <a16:creationId xmlns:a16="http://schemas.microsoft.com/office/drawing/2014/main" id="{FC77F014-C3DA-5D99-570A-7B14A370393B}"/>
              </a:ext>
            </a:extLst>
          </p:cNvPr>
          <p:cNvPicPr>
            <a:picLocks noGrp="1" noChangeAspect="1"/>
          </p:cNvPicPr>
          <p:nvPr>
            <p:ph idx="1"/>
          </p:nvPr>
        </p:nvPicPr>
        <p:blipFill rotWithShape="1">
          <a:blip r:embed="rId2"/>
          <a:srcRect/>
          <a:stretch/>
        </p:blipFill>
        <p:spPr>
          <a:xfrm>
            <a:off x="-319158" y="110837"/>
            <a:ext cx="12191979" cy="6858000"/>
          </a:xfrm>
          <a:prstGeom prst="rect">
            <a:avLst/>
          </a:prstGeom>
        </p:spPr>
      </p:pic>
      <p:sp>
        <p:nvSpPr>
          <p:cNvPr id="9" name="Rectangle 8">
            <a:extLst>
              <a:ext uri="{FF2B5EF4-FFF2-40B4-BE49-F238E27FC236}">
                <a16:creationId xmlns:a16="http://schemas.microsoft.com/office/drawing/2014/main" id="{51935DB0-36D0-5C2E-7342-262D35382F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97023" y="1983966"/>
            <a:ext cx="6861971" cy="2886104"/>
          </a:xfrm>
          <a:prstGeom prst="rect">
            <a:avLst/>
          </a:prstGeom>
          <a:gradFill flip="none" rotWithShape="1">
            <a:gsLst>
              <a:gs pos="0">
                <a:schemeClr val="accent5">
                  <a:lumMod val="75000"/>
                </a:schemeClr>
              </a:gs>
              <a:gs pos="42000">
                <a:schemeClr val="accent5">
                  <a:lumMod val="60000"/>
                  <a:lumOff val="40000"/>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D31893-BB06-4F90-7CCA-0A7A2694F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733719" y="2386659"/>
            <a:ext cx="6858001" cy="2089350"/>
          </a:xfrm>
          <a:prstGeom prst="rect">
            <a:avLst/>
          </a:prstGeom>
          <a:gradFill flip="none" rotWithShape="1">
            <a:gsLst>
              <a:gs pos="10000">
                <a:schemeClr val="accent5"/>
              </a:gs>
              <a:gs pos="64000">
                <a:schemeClr val="accent2">
                  <a:alpha val="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F8ABF93-7FE7-6D3B-6AD7-C3921745C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177885" y="2763688"/>
            <a:ext cx="4029510" cy="4096646"/>
          </a:xfrm>
          <a:prstGeom prst="rect">
            <a:avLst/>
          </a:prstGeom>
          <a:gradFill flip="none" rotWithShape="1">
            <a:gsLst>
              <a:gs pos="0">
                <a:schemeClr val="accent2"/>
              </a:gs>
              <a:gs pos="54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D3C4FB21-0C2C-3F62-3EC5-DD378DBD3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74421" y="-3983511"/>
            <a:ext cx="3140765" cy="11107790"/>
          </a:xfrm>
          <a:prstGeom prst="rect">
            <a:avLst/>
          </a:prstGeom>
          <a:gradFill>
            <a:gsLst>
              <a:gs pos="0">
                <a:schemeClr val="accent2"/>
              </a:gs>
              <a:gs pos="37000">
                <a:schemeClr val="accent5">
                  <a:lumMod val="60000"/>
                  <a:lumOff val="40000"/>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696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Объект 3">
            <a:extLst>
              <a:ext uri="{FF2B5EF4-FFF2-40B4-BE49-F238E27FC236}">
                <a16:creationId xmlns:a16="http://schemas.microsoft.com/office/drawing/2014/main" id="{F295E89C-7874-C3A8-C31B-BAC749BDB00A}"/>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684153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761803" y="350196"/>
            <a:ext cx="4646904" cy="1624520"/>
          </a:xfrm>
        </p:spPr>
        <p:txBody>
          <a:bodyPr anchor="ctr">
            <a:normAutofit/>
          </a:bodyPr>
          <a:lstStyle/>
          <a:p>
            <a:r>
              <a:rPr lang="ru-RU" sz="4000"/>
              <a:t>Ложь во спасение.</a:t>
            </a:r>
          </a:p>
        </p:txBody>
      </p:sp>
      <p:sp>
        <p:nvSpPr>
          <p:cNvPr id="3" name="Объект 2"/>
          <p:cNvSpPr>
            <a:spLocks noGrp="1"/>
          </p:cNvSpPr>
          <p:nvPr>
            <p:ph idx="1"/>
          </p:nvPr>
        </p:nvSpPr>
        <p:spPr>
          <a:xfrm>
            <a:off x="761802" y="2743200"/>
            <a:ext cx="4646905" cy="3613149"/>
          </a:xfrm>
        </p:spPr>
        <p:txBody>
          <a:bodyPr anchor="ctr">
            <a:normAutofit/>
          </a:bodyPr>
          <a:lstStyle/>
          <a:p>
            <a:r>
              <a:rPr lang="ru-RU" sz="2000" dirty="0"/>
              <a:t>Если кто думает, что «ложь во спасение» — цитата из Библии, то он ошибается. Это искаженная цитата из </a:t>
            </a:r>
            <a:r>
              <a:rPr lang="ru-RU" sz="2000" dirty="0">
                <a:latin typeface="Aptos Light" panose="020B0004020202020204" pitchFamily="34" charset="0"/>
              </a:rPr>
              <a:t>32</a:t>
            </a:r>
            <a:r>
              <a:rPr lang="ru-RU" sz="2000" dirty="0"/>
              <a:t> псалма: </a:t>
            </a:r>
            <a:r>
              <a:rPr lang="en-US" sz="2000" dirty="0"/>
              <a:t>“</a:t>
            </a:r>
            <a:r>
              <a:rPr lang="ru-RU" sz="2000" dirty="0"/>
              <a:t>Не спасается царь многою силою, и исполин не спасется множеством крепости </a:t>
            </a:r>
            <a:r>
              <a:rPr lang="ru-RU" sz="2000" dirty="0" err="1"/>
              <a:t>своея</a:t>
            </a:r>
            <a:r>
              <a:rPr lang="ru-RU" sz="2000" dirty="0"/>
              <a:t>. Ложь конь во спасение, во множестве же силы своя не спасется</a:t>
            </a:r>
            <a:r>
              <a:rPr lang="en-US" sz="2000" dirty="0"/>
              <a:t>”</a:t>
            </a:r>
            <a:r>
              <a:rPr lang="ru-RU" sz="2000"/>
              <a:t>. </a:t>
            </a:r>
            <a:r>
              <a:rPr lang="ru-RU" sz="2000" dirty="0">
                <a:latin typeface="+mj-lt"/>
              </a:rPr>
              <a:t>(</a:t>
            </a:r>
            <a:r>
              <a:rPr lang="ru-RU" sz="2000" dirty="0" err="1">
                <a:latin typeface="+mj-lt"/>
              </a:rPr>
              <a:t>Пс</a:t>
            </a:r>
            <a:r>
              <a:rPr lang="ru-RU" sz="2000" dirty="0">
                <a:latin typeface="+mj-lt"/>
              </a:rPr>
              <a:t>. 32:16–17)</a:t>
            </a:r>
            <a:r>
              <a:rPr lang="ru-RU" sz="2000" dirty="0">
                <a:latin typeface="Aptos Light" panose="020B0004020202020204" pitchFamily="34" charset="0"/>
              </a:rPr>
              <a:t>, </a:t>
            </a:r>
          </a:p>
        </p:txBody>
      </p:sp>
      <p:pic>
        <p:nvPicPr>
          <p:cNvPr id="5" name="Picture 4" descr="Фотоаппарат с скачки">
            <a:extLst>
              <a:ext uri="{FF2B5EF4-FFF2-40B4-BE49-F238E27FC236}">
                <a16:creationId xmlns:a16="http://schemas.microsoft.com/office/drawing/2014/main" id="{95BB77D2-440F-DD00-17D3-AA6DA15B7138}"/>
              </a:ext>
            </a:extLst>
          </p:cNvPr>
          <p:cNvPicPr>
            <a:picLocks noChangeAspect="1"/>
          </p:cNvPicPr>
          <p:nvPr/>
        </p:nvPicPr>
        <p:blipFill rotWithShape="1">
          <a:blip r:embed="rId2"/>
          <a:srcRect l="21356" r="19243" b="-2"/>
          <a:stretch/>
        </p:blipFill>
        <p:spPr>
          <a:xfrm>
            <a:off x="6096000" y="1"/>
            <a:ext cx="6102825"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p:cNvPicPr>
            <a:picLocks noGrp="1" noChangeAspect="1"/>
          </p:cNvPicPr>
          <p:nvPr>
            <p:ph idx="1"/>
          </p:nvPr>
        </p:nvPicPr>
        <p:blipFill rotWithShape="1">
          <a:blip r:embed="rId2"/>
          <a:srcRect t="7574" r="1" b="18764"/>
          <a:stretch>
            <a:fillRect/>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278193" y="0"/>
            <a:ext cx="9635613" cy="70671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Кто не работает – тот не ест.</a:t>
            </a:r>
          </a:p>
        </p:txBody>
      </p:sp>
      <p:pic>
        <p:nvPicPr>
          <p:cNvPr id="4" name="Объект 3"/>
          <p:cNvPicPr>
            <a:picLocks noGrp="1" noChangeAspect="1"/>
          </p:cNvPicPr>
          <p:nvPr>
            <p:ph idx="1"/>
          </p:nvPr>
        </p:nvPicPr>
        <p:blipFill>
          <a:blip r:embed="rId2"/>
          <a:stretch>
            <a:fillRect/>
          </a:stretch>
        </p:blipFill>
        <p:spPr>
          <a:xfrm>
            <a:off x="2074238" y="1958310"/>
            <a:ext cx="6804659" cy="42529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descr="Изображение выглядит как картина, рисунок, Человеческое лицо, искусство&#10;&#10;Автоматически созданное описание">
            <a:extLst>
              <a:ext uri="{FF2B5EF4-FFF2-40B4-BE49-F238E27FC236}">
                <a16:creationId xmlns:a16="http://schemas.microsoft.com/office/drawing/2014/main" id="{468DC638-D8E7-D224-F741-E20E82B598F7}"/>
              </a:ext>
            </a:extLst>
          </p:cNvPr>
          <p:cNvPicPr>
            <a:picLocks noChangeAspect="1"/>
          </p:cNvPicPr>
          <p:nvPr/>
        </p:nvPicPr>
        <p:blipFill rotWithShape="1">
          <a:blip r:embed="rId2"/>
          <a:srcRect t="6681" r="3" b="684"/>
          <a:stretch/>
        </p:blipFill>
        <p:spPr>
          <a:xfrm>
            <a:off x="6103027" y="10"/>
            <a:ext cx="6088971" cy="6857990"/>
          </a:xfrm>
          <a:prstGeom prst="rect">
            <a:avLst/>
          </a:prstGeom>
        </p:spPr>
      </p:pic>
      <p:sp useBgFill="1">
        <p:nvSpPr>
          <p:cNvPr id="26" name="Rectangle 25">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97C8A331-B198-EAF8-B76B-152E2909C5D0}"/>
              </a:ext>
            </a:extLst>
          </p:cNvPr>
          <p:cNvSpPr>
            <a:spLocks noGrp="1"/>
          </p:cNvSpPr>
          <p:nvPr>
            <p:ph type="title"/>
          </p:nvPr>
        </p:nvSpPr>
        <p:spPr>
          <a:xfrm>
            <a:off x="-2" y="337747"/>
            <a:ext cx="6022111" cy="2931925"/>
          </a:xfrm>
        </p:spPr>
        <p:txBody>
          <a:bodyPr anchor="ctr">
            <a:normAutofit/>
          </a:bodyPr>
          <a:lstStyle/>
          <a:p>
            <a:r>
              <a:rPr lang="ru-RU" sz="4000" dirty="0">
                <a:latin typeface="Arial" panose="020B0604020202020204" pitchFamily="34" charset="0"/>
              </a:rPr>
              <a:t>Если кто не хочет трудиться, тот и не ешь. </a:t>
            </a:r>
            <a:br>
              <a:rPr lang="ru-RU" sz="4000" dirty="0">
                <a:latin typeface="Arial" panose="020B0604020202020204" pitchFamily="34" charset="0"/>
              </a:rPr>
            </a:br>
            <a:r>
              <a:rPr lang="ru-RU" sz="4000" dirty="0">
                <a:latin typeface="Arial" panose="020B0604020202020204" pitchFamily="34" charset="0"/>
              </a:rPr>
              <a:t> </a:t>
            </a:r>
            <a:r>
              <a:rPr lang="ru-RU" sz="4000" dirty="0"/>
              <a:t>(2 Фес 3: 10)</a:t>
            </a:r>
            <a:br>
              <a:rPr lang="ru-RU" sz="4000" dirty="0"/>
            </a:br>
            <a:r>
              <a:rPr lang="ru-RU" sz="4000" dirty="0">
                <a:latin typeface="Arial" panose="020B0604020202020204" pitchFamily="34" charset="0"/>
              </a:rPr>
              <a:t>          </a:t>
            </a:r>
            <a:endParaRPr lang="ru-RU" sz="4000" dirty="0"/>
          </a:p>
        </p:txBody>
      </p:sp>
      <p:sp>
        <p:nvSpPr>
          <p:cNvPr id="3" name="Объект 2">
            <a:extLst>
              <a:ext uri="{FF2B5EF4-FFF2-40B4-BE49-F238E27FC236}">
                <a16:creationId xmlns:a16="http://schemas.microsoft.com/office/drawing/2014/main" id="{08897771-4702-6D3E-B8AD-D82ED75476B2}"/>
              </a:ext>
            </a:extLst>
          </p:cNvPr>
          <p:cNvSpPr>
            <a:spLocks noGrp="1"/>
          </p:cNvSpPr>
          <p:nvPr>
            <p:ph idx="1"/>
          </p:nvPr>
        </p:nvSpPr>
        <p:spPr>
          <a:xfrm>
            <a:off x="761801" y="2884929"/>
            <a:ext cx="4659756" cy="3374137"/>
          </a:xfrm>
        </p:spPr>
        <p:txBody>
          <a:bodyPr anchor="ctr">
            <a:normAutofit/>
          </a:bodyPr>
          <a:lstStyle/>
          <a:p>
            <a:endParaRPr lang="ru-RU" sz="2000" dirty="0"/>
          </a:p>
        </p:txBody>
      </p:sp>
    </p:spTree>
    <p:extLst>
      <p:ext uri="{BB962C8B-B14F-4D97-AF65-F5344CB8AC3E}">
        <p14:creationId xmlns:p14="http://schemas.microsoft.com/office/powerpoint/2010/main" val="2189602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descr="Изображение выглядит как текст&#10;&#10;Автоматически созданное описание"/>
          <p:cNvPicPr>
            <a:picLocks noGrp="1" noChangeAspect="1"/>
          </p:cNvPicPr>
          <p:nvPr>
            <p:ph idx="1"/>
          </p:nvPr>
        </p:nvPicPr>
        <p:blipFill rotWithShape="1">
          <a:blip r:embed="rId2"/>
          <a:srcRect t="6253" r="1" b="20085"/>
          <a:stretch>
            <a:fillRect/>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p:cNvSpPr>
            <a:spLocks noGrp="1" noRot="1" noChangeAspect="1" noMove="1" noResize="1" noEditPoints="1" noAdjustHandles="1" noChangeArrowheads="1" noChangeShapeType="1" noTextEdit="1"/>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890338" y="640080"/>
            <a:ext cx="3734014" cy="3566160"/>
          </a:xfrm>
        </p:spPr>
        <p:txBody>
          <a:bodyPr vert="horz" lIns="91440" tIns="45720" rIns="91440" bIns="45720" rtlCol="0" anchor="b">
            <a:normAutofit/>
          </a:bodyPr>
          <a:lstStyle/>
          <a:p>
            <a:pPr>
              <a:lnSpc>
                <a:spcPct val="90000"/>
              </a:lnSpc>
            </a:pPr>
            <a:r>
              <a:rPr lang="en-US" sz="3800"/>
              <a:t>«Кто роет яму, тот сам упадет в нее» – Книга Притчей Соломоновых 26:27</a:t>
            </a:r>
          </a:p>
        </p:txBody>
      </p:sp>
      <p:sp>
        <p:nvSpPr>
          <p:cNvPr id="13" name="Rectangle 6"/>
          <p:cNvSpPr>
            <a:spLocks noGrp="1" noRot="1" noChangeAspect="1" noMove="1" noResize="1" noEditPoints="1" noAdjustHandles="1" noChangeArrowheads="1" noChangeShapeType="1" noTextEdit="1"/>
          </p:cNvSpPr>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FA6C2"/>
          </a:solidFill>
          <a:ln w="38100" cap="rnd">
            <a:solidFill>
              <a:srgbClr val="8FA6C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Объект 3" descr="Изображение выглядит как человек, мужчина&#10;&#10;Автоматически созданное описание"/>
          <p:cNvPicPr>
            <a:picLocks noGrp="1" noChangeAspect="1"/>
          </p:cNvPicPr>
          <p:nvPr>
            <p:ph idx="1"/>
          </p:nvPr>
        </p:nvPicPr>
        <p:blipFill rotWithShape="1">
          <a:blip r:embed="rId2"/>
          <a:srcRect l="14011" r="1076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theme/theme1.xml><?xml version="1.0" encoding="utf-8"?>
<a:theme xmlns:a="http://schemas.openxmlformats.org/drawingml/2006/main" name="SketchyVTI">
  <a:themeElements>
    <a:clrScheme name="AnalogousFromLightSeedLeftStep">
      <a:dk1>
        <a:srgbClr val="000000"/>
      </a:dk1>
      <a:lt1>
        <a:srgbClr val="FFFFFF"/>
      </a:lt1>
      <a:dk2>
        <a:srgbClr val="413424"/>
      </a:dk2>
      <a:lt2>
        <a:srgbClr val="E8E5E2"/>
      </a:lt2>
      <a:accent1>
        <a:srgbClr val="8FA6C2"/>
      </a:accent1>
      <a:accent2>
        <a:srgbClr val="79AAB2"/>
      </a:accent2>
      <a:accent3>
        <a:srgbClr val="80AA9E"/>
      </a:accent3>
      <a:accent4>
        <a:srgbClr val="77AF88"/>
      </a:accent4>
      <a:accent5>
        <a:srgbClr val="86AB81"/>
      </a:accent5>
      <a:accent6>
        <a:srgbClr val="90A974"/>
      </a:accent6>
      <a:hlink>
        <a:srgbClr val="997E5D"/>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584</Words>
  <Application>Microsoft Office PowerPoint</Application>
  <PresentationFormat>Широкоэкранный</PresentationFormat>
  <Paragraphs>29</Paragraphs>
  <Slides>38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38</vt:i4>
      </vt:variant>
    </vt:vector>
  </HeadingPairs>
  <TitlesOfParts>
    <vt:vector size="44" baseType="lpstr">
      <vt:lpstr>-apple-system</vt:lpstr>
      <vt:lpstr>Aptos Light</vt:lpstr>
      <vt:lpstr>Arial</vt:lpstr>
      <vt:lpstr>Modern Love</vt:lpstr>
      <vt:lpstr>The Hand</vt:lpstr>
      <vt:lpstr>SketchyVTI</vt:lpstr>
      <vt:lpstr>Библейская мудрость  в народных пословицах и поговорках.</vt:lpstr>
      <vt:lpstr>Народная мудрость в пословицах  и поговорках.</vt:lpstr>
      <vt:lpstr>Библия- источник народной мудрости</vt:lpstr>
      <vt:lpstr>Презентация PowerPoint</vt:lpstr>
      <vt:lpstr>Презентация PowerPoint</vt:lpstr>
      <vt:lpstr>Кто не работает – тот не ест.</vt:lpstr>
      <vt:lpstr>Если кто не хочет трудиться, тот и не ешь.   (2 Фес 3: 10)           </vt:lpstr>
      <vt:lpstr>Презентация PowerPoint</vt:lpstr>
      <vt:lpstr>«Кто роет яму, тот сам упадет в нее» – Книга Притчей Соломоновых 26:27</vt:lpstr>
      <vt:lpstr>Презентация PowerPoint</vt:lpstr>
      <vt:lpstr>Зарыть талант в землю. Мф. 24:14-30 </vt:lpstr>
      <vt:lpstr>На воре и шапка горит.</vt:lpstr>
      <vt:lpstr>Презентация PowerPoint</vt:lpstr>
      <vt:lpstr>Повинную голову и меч не сечет.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 оставляй старого друга, ибо новый не может сравниться с ним» (Сир. 9,12).</vt:lpstr>
      <vt:lpstr>Презентация PowerPoint</vt:lpstr>
      <vt:lpstr>Презентация PowerPoint</vt:lpstr>
      <vt:lpstr>Праздность - мать пороков.</vt:lpstr>
      <vt:lpstr>"Ибо праздность научила многому худому"      (Сир. 33,28). </vt:lpstr>
      <vt:lpstr>Ученье свет, а неученье тьма</vt:lpstr>
      <vt:lpstr>"Преимущество мудрости перед глупостью такое же, как преимущество света перед тьмою"      (Еккл. 2,13)</vt:lpstr>
      <vt:lpstr>Презентация PowerPoint</vt:lpstr>
      <vt:lpstr>Презентация PowerPoint</vt:lpstr>
      <vt:lpstr>Презентация PowerPoint</vt:lpstr>
      <vt:lpstr>Презентация PowerPoint</vt:lpstr>
      <vt:lpstr>Презентация PowerPoint</vt:lpstr>
      <vt:lpstr>Лепта вдовицы</vt:lpstr>
      <vt:lpstr>Презентация PowerPoint</vt:lpstr>
      <vt:lpstr>Презентация PowerPoint</vt:lpstr>
      <vt:lpstr>Презентация PowerPoint</vt:lpstr>
      <vt:lpstr>Презентация PowerPoint</vt:lpstr>
      <vt:lpstr>Ложь во спасение.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Библейская мудрость.</dc:title>
  <dc:creator>365 Pro Plus</dc:creator>
  <cp:lastModifiedBy>act57 act57</cp:lastModifiedBy>
  <cp:revision>12</cp:revision>
  <dcterms:created xsi:type="dcterms:W3CDTF">2021-09-19T14:47:00Z</dcterms:created>
  <dcterms:modified xsi:type="dcterms:W3CDTF">2024-03-28T19:28:50Z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C1288C9799EA4C55BD1ECD07ED240634_12</vt:lpwstr>
  </property>
  <property fmtid="{D5CDD505-2E9C-101B-9397-08002B2CF9AE}" pid="3" name="KSOProductBuildVer">
    <vt:lpwstr>1049-12.2.0.13431</vt:lpwstr>
  </property>
</Properties>
</file>