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65" r:id="rId6"/>
    <p:sldId id="259" r:id="rId7"/>
    <p:sldId id="266" r:id="rId8"/>
    <p:sldId id="260" r:id="rId9"/>
    <p:sldId id="267" r:id="rId10"/>
    <p:sldId id="261" r:id="rId11"/>
    <p:sldId id="270" r:id="rId12"/>
    <p:sldId id="262" r:id="rId13"/>
    <p:sldId id="268" r:id="rId14"/>
    <p:sldId id="263" r:id="rId15"/>
    <p:sldId id="269" r:id="rId16"/>
    <p:sldId id="26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Растения в новом завете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16878" y="1615440"/>
            <a:ext cx="5404803" cy="4053602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14194"/>
            <a:ext cx="6095283" cy="40536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endParaRPr lang="ru-RU" sz="2800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/>
          <a:srcRect t="604" r="-2" b="-2"/>
          <a:stretch>
            <a:fillRect/>
          </a:stretch>
        </p:blipFill>
        <p:spPr>
          <a:xfrm>
            <a:off x="487321" y="476169"/>
            <a:ext cx="8202168" cy="60533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r>
              <a:rPr lang="ru-RU" sz="1400" dirty="0" err="1">
                <a:solidFill>
                  <a:srgbClr val="FFFFFF"/>
                </a:solidFill>
              </a:rPr>
              <a:t>Рожцы</a:t>
            </a:r>
            <a:r>
              <a:rPr lang="ru-RU" sz="1400" dirty="0">
                <a:solidFill>
                  <a:srgbClr val="FFFFFF"/>
                </a:solidFill>
              </a:rPr>
              <a:t>, или плоды рожкового дерева которые ел блудный сын… </a:t>
            </a:r>
            <a:r>
              <a:rPr lang="ru-RU" sz="1400" dirty="0" err="1">
                <a:solidFill>
                  <a:srgbClr val="FFFFFF"/>
                </a:solidFill>
              </a:rPr>
              <a:t>Лк</a:t>
            </a:r>
            <a:r>
              <a:rPr lang="ru-RU" sz="1400" dirty="0">
                <a:solidFill>
                  <a:srgbClr val="FFFFFF"/>
                </a:solidFill>
              </a:rPr>
              <a:t>. 15</a:t>
            </a:r>
            <a:r>
              <a:rPr lang="en-US" sz="1400" dirty="0">
                <a:solidFill>
                  <a:srgbClr val="FFFFFF"/>
                </a:solidFill>
              </a:rPr>
              <a:t>:32</a:t>
            </a:r>
            <a:r>
              <a:rPr lang="ru-RU" sz="1400" dirty="0">
                <a:solidFill>
                  <a:srgbClr val="FFFFFF"/>
                </a:solidFill>
              </a:rPr>
              <a:t>.</a:t>
            </a:r>
            <a:endParaRPr lang="ru-RU" sz="1400" dirty="0">
              <a:solidFill>
                <a:srgbClr val="FFFFFF"/>
              </a:solidFill>
            </a:endParaRPr>
          </a:p>
          <a:p>
            <a:r>
              <a:rPr lang="ru-RU" sz="1400" dirty="0">
                <a:solidFill>
                  <a:srgbClr val="FFFFFF"/>
                </a:solidFill>
              </a:rPr>
              <a:t>Кстати, на этой иконе они даже изображены….</a:t>
            </a:r>
            <a:endParaRPr lang="ru-RU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9560" y="408967"/>
            <a:ext cx="6581559" cy="4434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680" y="1996361"/>
            <a:ext cx="5936896" cy="44526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371600"/>
          </a:xfrm>
        </p:spPr>
        <p:txBody>
          <a:bodyPr>
            <a:normAutofit/>
          </a:bodyPr>
          <a:lstStyle/>
          <a:p>
            <a:r>
              <a:rPr lang="ru-RU" sz="4400">
                <a:solidFill>
                  <a:srgbClr val="FFFFFF"/>
                </a:solidFill>
              </a:rPr>
              <a:t>Оливковое дерево.</a:t>
            </a: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193" name="Rectangle 19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867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Rectangle 19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95" name="Rectangle 19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http://hram-arhangela-mihaila.ru/images/pictures/nedeli_po_50/25-El_bon_samarit%C3%A0_1838_de_Pelegr%C3%AD_Clav%C3%A9_i_Roquer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460" y="1115148"/>
            <a:ext cx="3044697" cy="233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Rectangle 19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52945" y="650015"/>
            <a:ext cx="2765758" cy="2142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60" y="4361555"/>
            <a:ext cx="3044697" cy="1598465"/>
          </a:xfrm>
          <a:prstGeom prst="rect">
            <a:avLst/>
          </a:prstGeom>
        </p:spPr>
      </p:pic>
      <p:sp>
        <p:nvSpPr>
          <p:cNvPr id="198" name="Rectangle 19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s://i.pinimg.com/736x/22/9e/bc/229ebc5627fe6e18cb6df199d8812afa--biblical-art-art-piec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" r="-3" b="-3"/>
          <a:stretch>
            <a:fillRect/>
          </a:stretch>
        </p:blipFill>
        <p:spPr bwMode="auto">
          <a:xfrm>
            <a:off x="4343375" y="1535830"/>
            <a:ext cx="2434338" cy="266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4995" y="2103119"/>
            <a:ext cx="3732245" cy="4109953"/>
          </a:xfrm>
        </p:spPr>
        <p:txBody>
          <a:bodyPr>
            <a:normAutofit/>
          </a:bodyPr>
          <a:lstStyle/>
          <a:p>
            <a:r>
              <a:rPr lang="ru-RU" sz="1700">
                <a:solidFill>
                  <a:srgbClr val="FFFFFF"/>
                </a:solidFill>
              </a:rPr>
              <a:t>Маслины и оливки – тоже распространенная культура Святой Земли.</a:t>
            </a:r>
            <a:endParaRPr lang="ru-RU" sz="1700">
              <a:solidFill>
                <a:srgbClr val="FFFFFF"/>
              </a:solidFill>
            </a:endParaRPr>
          </a:p>
          <a:p>
            <a:r>
              <a:rPr lang="ru-RU" sz="1700">
                <a:solidFill>
                  <a:srgbClr val="FFFFFF"/>
                </a:solidFill>
              </a:rPr>
              <a:t> Христос молился перед предательством Иуды на Масляничной горе, имеющее такое названия благодаря посаженным там деревьям</a:t>
            </a:r>
            <a:endParaRPr lang="ru-RU" sz="1700">
              <a:solidFill>
                <a:srgbClr val="FFFFFF"/>
              </a:solidFill>
            </a:endParaRPr>
          </a:p>
          <a:p>
            <a:r>
              <a:rPr lang="ru-RU" sz="1700">
                <a:solidFill>
                  <a:srgbClr val="FFFFFF"/>
                </a:solidFill>
              </a:rPr>
              <a:t>Масло и вино возлил  на раны больному милосердный самарянин…</a:t>
            </a:r>
            <a:endParaRPr lang="ru-RU" sz="1700">
              <a:solidFill>
                <a:srgbClr val="FFFFFF"/>
              </a:solidFill>
            </a:endParaRPr>
          </a:p>
          <a:p>
            <a:r>
              <a:rPr lang="ru-RU" sz="1700">
                <a:solidFill>
                  <a:srgbClr val="FFFFFF"/>
                </a:solidFill>
              </a:rPr>
              <a:t>Масла не хватило в светильниках неразумных дев….</a:t>
            </a:r>
            <a:endParaRPr lang="ru-RU" sz="17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7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29" name="Объект 3"/>
          <p:cNvPicPr>
            <a:picLocks noChangeAspect="1"/>
          </p:cNvPicPr>
          <p:nvPr/>
        </p:nvPicPr>
        <p:blipFill rotWithShape="1">
          <a:blip r:embed="rId1"/>
          <a:srcRect t="17655" r="-3" b="12568"/>
          <a:stretch>
            <a:fillRect/>
          </a:stretch>
        </p:blipFill>
        <p:spPr>
          <a:xfrm>
            <a:off x="5567882" y="449238"/>
            <a:ext cx="6454712" cy="4503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-3" b="8188"/>
          <a:stretch>
            <a:fillRect/>
          </a:stretch>
        </p:blipFill>
        <p:spPr>
          <a:xfrm>
            <a:off x="270179" y="1775563"/>
            <a:ext cx="6005487" cy="4190317"/>
          </a:xfrm>
          <a:prstGeom prst="rect">
            <a:avLst/>
          </a:prstGeom>
        </p:spPr>
      </p:pic>
      <p:sp>
        <p:nvSpPr>
          <p:cNvPr id="30" name="Content Placeholder 9"/>
          <p:cNvSpPr>
            <a:spLocks noGrp="1"/>
          </p:cNvSpPr>
          <p:nvPr>
            <p:ph idx="1"/>
          </p:nvPr>
        </p:nvSpPr>
        <p:spPr>
          <a:xfrm>
            <a:off x="5867873" y="2679192"/>
            <a:ext cx="5447251" cy="3291840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endParaRPr lang="ru-RU" sz="2800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/>
          <a:srcRect r="15312" b="-1"/>
          <a:stretch>
            <a:fillRect/>
          </a:stretch>
        </p:blipFill>
        <p:spPr>
          <a:xfrm>
            <a:off x="487321" y="476169"/>
            <a:ext cx="8202168" cy="60533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rgbClr val="FFFFFF"/>
                </a:solidFill>
              </a:rPr>
              <a:t>Как мы с вами видим, растения описываемые в Новом Завете порой очень значимы .  </a:t>
            </a:r>
            <a:r>
              <a:rPr lang="ru-RU" sz="1000" dirty="0">
                <a:solidFill>
                  <a:srgbClr val="FFFFFF"/>
                </a:solidFill>
              </a:rPr>
              <a:t>Для </a:t>
            </a:r>
            <a:r>
              <a:rPr lang="ru-RU" sz="1400" dirty="0">
                <a:solidFill>
                  <a:srgbClr val="FFFFFF"/>
                </a:solidFill>
              </a:rPr>
              <a:t>лучшего понимания  Евангелия нужно о них знать. </a:t>
            </a:r>
            <a:endParaRPr lang="ru-RU" sz="1400" dirty="0">
              <a:solidFill>
                <a:srgbClr val="FFFFFF"/>
              </a:solidFill>
            </a:endParaRPr>
          </a:p>
          <a:p>
            <a:r>
              <a:rPr lang="ru-RU" sz="1400">
                <a:solidFill>
                  <a:srgbClr val="FFFFFF"/>
                </a:solidFill>
              </a:rPr>
              <a:t>Вообще в Ветхом и Новом Завете различные растения упоминаются более 120 раз. </a:t>
            </a:r>
            <a:endParaRPr lang="ru-RU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72467" y="621793"/>
            <a:ext cx="8198780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4616" y="2626840"/>
            <a:ext cx="7245103" cy="3131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Наверное, многие подумают что это малозначимая тема, мало что определяющая в Священном Писании. И возможно это так. Но все же упоминаемые в Новом Завете растения помогают нам лучше изучить  культуру и природу Святой Земли, понять некоторые образы используемы в проповеди  Иисуса Христа.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371600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FFFF"/>
                </a:solidFill>
              </a:rPr>
              <a:t>Виноград</a:t>
            </a:r>
            <a:endParaRPr lang="ru-RU" sz="4400" dirty="0">
              <a:solidFill>
                <a:srgbClr val="FFFFFF"/>
              </a:solidFill>
            </a:endParaRPr>
          </a:p>
        </p:txBody>
      </p:sp>
      <p:sp>
        <p:nvSpPr>
          <p:cNvPr id="143" name="Rectangle 1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867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bg1">
                <a:lumMod val="75000"/>
                <a:lumOff val="2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47" name="Rectangle 1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https://i.pinimg.com/736x/01/58/b8/0158b80957085ef9fe884abb78652f49--cuda-marriage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460" y="1084701"/>
            <a:ext cx="3044697" cy="239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https://artnow.ru/img/637000/6377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3497" y="834722"/>
            <a:ext cx="2434338" cy="17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https://i.ytimg.com/vi/_1fKy90aZVk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460" y="4304467"/>
            <a:ext cx="3044697" cy="171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Rectangle 15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://zolpust.ru/wp-content/uploads/2018/01/%D0%B2-%D0%BE%D0%B3%D0%BB%D0%B0%D0%B2%D0%BB%D0%B5%D0%BD%D0%B8%D0%B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r="8848" b="-2"/>
          <a:stretch>
            <a:fillRect/>
          </a:stretch>
        </p:blipFill>
        <p:spPr bwMode="auto">
          <a:xfrm>
            <a:off x="4605021" y="3096468"/>
            <a:ext cx="1871290" cy="295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4995" y="2103119"/>
            <a:ext cx="3732245" cy="4109953"/>
          </a:xfrm>
        </p:spPr>
        <p:txBody>
          <a:bodyPr>
            <a:normAutofit/>
          </a:bodyPr>
          <a:lstStyle/>
          <a:p>
            <a:r>
              <a:rPr lang="ru-RU" sz="1600">
                <a:solidFill>
                  <a:srgbClr val="FFFFFF"/>
                </a:solidFill>
              </a:rPr>
              <a:t>Начнем с винограда. Этот образ использует Иисус Христос, называя себя виноградной Лозой а учеников –ее плодами. </a:t>
            </a:r>
            <a:endParaRPr lang="ru-RU" sz="1600">
              <a:solidFill>
                <a:srgbClr val="FFFFFF"/>
              </a:solidFill>
            </a:endParaRPr>
          </a:p>
          <a:p>
            <a:r>
              <a:rPr lang="ru-RU" sz="1600">
                <a:solidFill>
                  <a:srgbClr val="FFFFFF"/>
                </a:solidFill>
              </a:rPr>
              <a:t>Вспомним, что именно виноградное вино использовалось на первой Литургии – Тайной Вечерии.</a:t>
            </a:r>
            <a:endParaRPr lang="ru-RU" sz="16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5042" y="342147"/>
            <a:ext cx="7712765" cy="5223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939" y="2555802"/>
            <a:ext cx="5940077" cy="3960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371600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FFFF"/>
                </a:solidFill>
              </a:rPr>
              <a:t>Пшеница</a:t>
            </a:r>
            <a:endParaRPr lang="ru-RU" sz="4400" dirty="0">
              <a:solidFill>
                <a:srgbClr val="FFFFFF"/>
              </a:solidFill>
            </a:endParaRPr>
          </a:p>
        </p:txBody>
      </p:sp>
      <p:sp>
        <p:nvSpPr>
          <p:cNvPr id="1031" name="Rectangle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867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9" name="Rectangle 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636" y="937451"/>
            <a:ext cx="3044697" cy="2169346"/>
          </a:xfrm>
          <a:prstGeom prst="rect">
            <a:avLst/>
          </a:prstGeom>
        </p:spPr>
      </p:pic>
      <p:sp>
        <p:nvSpPr>
          <p:cNvPr id="81" name="Rectangle 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52945" y="650015"/>
            <a:ext cx="2765758" cy="2142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pakshenga.ru/images/easyblog_articles/219/b2ap3_large_zILLTUKEVf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291" y="3916036"/>
            <a:ext cx="3134866" cy="204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verapravoslavnaya.ru/images/vrag-seet-3-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3496" y="3701841"/>
            <a:ext cx="2434338" cy="225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4995" y="2103119"/>
            <a:ext cx="3732245" cy="410995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Пшеница – то что необходимо людям для пропитания. Она так же часто упоминается в Новом Завете… Давайте вместе вспомним эти сюжеты из Евангелия… Плевелы кстати тоже относятся к растениям….</a:t>
            </a:r>
            <a:endParaRPr lang="ru-RU" dirty="0">
              <a:solidFill>
                <a:srgbClr val="FFFFFF"/>
              </a:solidFill>
            </a:endParaRPr>
          </a:p>
          <a:p>
            <a:r>
              <a:rPr lang="ru-RU" dirty="0">
                <a:solidFill>
                  <a:srgbClr val="FFFFFF"/>
                </a:solidFill>
              </a:rPr>
              <a:t>Хлеб тоже  не раз упоминался в Евангелии…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6" descr="https://img1.liveinternet.ru/images/attach/c/2/71/182/71182462_1298596171_15Taynaya_VecheryaHristos_Ioann_i_Pet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503" y="1011541"/>
            <a:ext cx="2996641" cy="225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05056" y="4731025"/>
            <a:ext cx="105810" cy="52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7250" y="2714625"/>
            <a:ext cx="2857500" cy="142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9650" y="2867025"/>
            <a:ext cx="2857500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95" y="285750"/>
            <a:ext cx="10515600" cy="657225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371600"/>
          </a:xfrm>
        </p:spPr>
        <p:txBody>
          <a:bodyPr>
            <a:normAutofit/>
          </a:bodyPr>
          <a:lstStyle/>
          <a:p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141" name="Rectangle 1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867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Rectangle 1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5" name="Rectangle 1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http://stepintothestory.ca/wp-content/uploads/2014/02/Nathanael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r="1457" b="3"/>
          <a:stretch>
            <a:fillRect/>
          </a:stretch>
        </p:blipFill>
        <p:spPr bwMode="auto">
          <a:xfrm>
            <a:off x="1251552" y="810881"/>
            <a:ext cx="2138512" cy="29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le 1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52945" y="650015"/>
            <a:ext cx="2765758" cy="2142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http://itd3.mycdn.me/image?id=862176316670&amp;t=20&amp;plc=WEB&amp;tkn=*0U6vKL-JKtIVRqUOuFsnGEbrK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r="2" b="9687"/>
          <a:stretch>
            <a:fillRect/>
          </a:stretch>
        </p:blipFill>
        <p:spPr bwMode="auto">
          <a:xfrm>
            <a:off x="1351599" y="4279769"/>
            <a:ext cx="1938419" cy="17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s://foma.ru/wp-content/uploads/2017/06/HristosAl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1" r="1" b="5056"/>
          <a:stretch>
            <a:fillRect/>
          </a:stretch>
        </p:blipFill>
        <p:spPr bwMode="auto">
          <a:xfrm>
            <a:off x="3793616" y="1770743"/>
            <a:ext cx="3125087" cy="353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4995" y="2103119"/>
            <a:ext cx="3732245" cy="410995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Смоковница достаточно часто упоминается в Евангелии. Вспомним например притчу о бесплодной смоковнице, призвании Нафанаила или о Закхее влезшем на это дерево чтобы увидет Иисуса Христа… Смоквы известны нам чаще как инжир….</a:t>
            </a: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9573" y="604912"/>
            <a:ext cx="7757391" cy="51628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731357"/>
            <a:ext cx="5886427" cy="3962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ru-RU" dirty="0"/>
              <a:t>Терновник</a:t>
            </a:r>
            <a:endParaRPr lang="ru-RU" dirty="0"/>
          </a:p>
        </p:txBody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122" name="Picture 2" descr="https://sretenie.com/catalog_img/120467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11835"/>
          <a:stretch>
            <a:fillRect/>
          </a:stretch>
        </p:blipFill>
        <p:spPr bwMode="auto">
          <a:xfrm>
            <a:off x="407432" y="419292"/>
            <a:ext cx="5522976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r>
              <a:rPr lang="ru-RU" dirty="0"/>
              <a:t>Тернии или терновник тоже  встречается в Новом Завете.             </a:t>
            </a:r>
            <a:endParaRPr lang="ru-RU" dirty="0"/>
          </a:p>
          <a:p>
            <a:r>
              <a:rPr lang="ru-RU" dirty="0"/>
              <a:t> «От терний не собирают смокв…» Мф . 7</a:t>
            </a:r>
            <a:r>
              <a:rPr lang="en-US" dirty="0"/>
              <a:t>: </a:t>
            </a:r>
            <a:r>
              <a:rPr lang="ru-RU" dirty="0"/>
              <a:t>16</a:t>
            </a:r>
            <a:endParaRPr lang="ru-RU" dirty="0"/>
          </a:p>
          <a:p>
            <a:r>
              <a:rPr lang="ru-RU" dirty="0"/>
              <a:t>Спас в терновом венце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1742</Words>
  <Application>WPS Presentation</Application>
  <PresentationFormat>Широкоэкранный</PresentationFormat>
  <Paragraphs>35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SimSun</vt:lpstr>
      <vt:lpstr>Wingdings</vt:lpstr>
      <vt:lpstr>Garamond</vt:lpstr>
      <vt:lpstr>Century Gothic</vt:lpstr>
      <vt:lpstr>Microsoft YaHei</vt:lpstr>
      <vt:lpstr>Arial Unicode MS</vt:lpstr>
      <vt:lpstr>Calibri</vt:lpstr>
      <vt:lpstr>Савон</vt:lpstr>
      <vt:lpstr>Растения в новом завете</vt:lpstr>
      <vt:lpstr>PowerPoint 演示文稿</vt:lpstr>
      <vt:lpstr>Виноград</vt:lpstr>
      <vt:lpstr>PowerPoint 演示文稿</vt:lpstr>
      <vt:lpstr>Пшеница</vt:lpstr>
      <vt:lpstr>PowerPoint 演示文稿</vt:lpstr>
      <vt:lpstr>PowerPoint 演示文稿</vt:lpstr>
      <vt:lpstr>PowerPoint 演示文稿</vt:lpstr>
      <vt:lpstr>Терновник</vt:lpstr>
      <vt:lpstr>PowerPoint 演示文稿</vt:lpstr>
      <vt:lpstr>PowerPoint 演示文稿</vt:lpstr>
      <vt:lpstr>PowerPoint 演示文稿</vt:lpstr>
      <vt:lpstr>Оливкове деревья.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Растения в новом завете</dc:title>
  <dc:creator>Sergey G Lobachev</dc:creator>
  <cp:lastModifiedBy>Lenovo L340</cp:lastModifiedBy>
  <cp:revision>6</cp:revision>
  <dcterms:created xsi:type="dcterms:W3CDTF">2019-04-12T21:20:00Z</dcterms:created>
  <dcterms:modified xsi:type="dcterms:W3CDTF">2024-02-20T19:09:28Z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DDD35D9A80E04D67BC6707D1B9FA4BD9_12</vt:lpwstr>
  </property>
  <property fmtid="{D5CDD505-2E9C-101B-9397-08002B2CF9AE}" pid="3" name="KSOProductBuildVer">
    <vt:lpwstr>1049-12.2.0.13431</vt:lpwstr>
  </property>
</Properties>
</file>