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4" r:id="rId4"/>
    <p:sldId id="263" r:id="rId5"/>
    <p:sldId id="257" r:id="rId6"/>
    <p:sldId id="258" r:id="rId7"/>
    <p:sldId id="260" r:id="rId8"/>
    <p:sldId id="262" r:id="rId9"/>
    <p:sldId id="259" r:id="rId10"/>
    <p:sldId id="265" r:id="rId11"/>
    <p:sldId id="266" r:id="rId12"/>
    <p:sldId id="261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3E24-523E-4285-8950-009429E2904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891C-B152-47D4-8E11-58DAF87337C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3E24-523E-4285-8950-009429E2904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891C-B152-47D4-8E11-58DAF87337C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3E24-523E-4285-8950-009429E2904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891C-B152-47D4-8E11-58DAF87337C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3E24-523E-4285-8950-009429E2904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891C-B152-47D4-8E11-58DAF87337C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3E24-523E-4285-8950-009429E2904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891C-B152-47D4-8E11-58DAF87337C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3E24-523E-4285-8950-009429E2904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891C-B152-47D4-8E11-58DAF87337C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3E24-523E-4285-8950-009429E2904A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891C-B152-47D4-8E11-58DAF87337C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3E24-523E-4285-8950-009429E2904A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891C-B152-47D4-8E11-58DAF87337C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3E24-523E-4285-8950-009429E2904A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891C-B152-47D4-8E11-58DAF87337C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3E24-523E-4285-8950-009429E2904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891C-B152-47D4-8E11-58DAF87337C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3E24-523E-4285-8950-009429E2904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891C-B152-47D4-8E11-58DAF87337C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83E24-523E-4285-8950-009429E2904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0891C-B152-47D4-8E11-58DAF87337C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Монашество.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930" y="640080"/>
            <a:ext cx="428642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Монастыри</a:t>
            </a:r>
            <a:r>
              <a:rPr lang="en-US" sz="5400" dirty="0"/>
              <a:t> </a:t>
            </a:r>
            <a:r>
              <a:rPr lang="en-US" sz="5400" dirty="0" err="1"/>
              <a:t>на</a:t>
            </a:r>
            <a:r>
              <a:rPr lang="en-US" sz="5400" dirty="0"/>
              <a:t> </a:t>
            </a:r>
            <a:r>
              <a:rPr lang="en-US" sz="5400" dirty="0" err="1"/>
              <a:t>Руси</a:t>
            </a:r>
            <a:endParaRPr lang="en-US" sz="5400" dirty="0"/>
          </a:p>
        </p:txBody>
      </p:sp>
      <p:sp>
        <p:nvSpPr>
          <p:cNvPr id="11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12628" r="3095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09" y="365125"/>
            <a:ext cx="11841018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«Монастыреве на горах </a:t>
            </a:r>
            <a:r>
              <a:rPr lang="ru-RU" dirty="0" err="1"/>
              <a:t>сташа</a:t>
            </a:r>
            <a:r>
              <a:rPr lang="ru-RU" dirty="0"/>
              <a:t>, черноризцы </a:t>
            </a:r>
            <a:r>
              <a:rPr lang="ru-RU" dirty="0" err="1"/>
              <a:t>явишася</a:t>
            </a:r>
            <a:r>
              <a:rPr lang="ru-RU" dirty="0"/>
              <a:t>» </a:t>
            </a:r>
            <a:r>
              <a:rPr lang="ru-RU" dirty="0" err="1"/>
              <a:t>Свт</a:t>
            </a:r>
            <a:r>
              <a:rPr lang="ru-RU" dirty="0"/>
              <a:t>. Илларион. «Повесть о законе и благодати.»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28686" y="1992346"/>
            <a:ext cx="7735712" cy="43513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ru-RU" sz="3700"/>
              <a:t>Первое монашество на Руси</a:t>
            </a:r>
            <a:endParaRPr lang="ru-RU" sz="3700"/>
          </a:p>
        </p:txBody>
      </p:sp>
      <p:grpSp>
        <p:nvGrpSpPr>
          <p:cNvPr id="26" name="Group 25"/>
          <p:cNvGrpSpPr>
            <a:grpSpLocks noGrp="1" noRot="1" noChangeAspect="1" noMove="1" noResize="1" noUngrp="1"/>
          </p:cNvGrpSpPr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7" name="Rectangle 26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 lnSpcReduction="20000"/>
          </a:bodyPr>
          <a:lstStyle/>
          <a:p>
            <a:r>
              <a:rPr lang="ru-RU" sz="1600" dirty="0"/>
              <a:t>Монастыри основанные </a:t>
            </a:r>
            <a:r>
              <a:rPr lang="ru-RU" sz="1600" dirty="0" err="1"/>
              <a:t>кньязьями</a:t>
            </a:r>
            <a:r>
              <a:rPr lang="ru-RU" sz="1600" dirty="0"/>
              <a:t> и обеспечиваемые ими назывались ктиторскими                             Летописец говорит о построении в Киеве в княжение Ярослава мудрого, монастыря - Георгиевского (небесный покровитель князя).  Был  так же построен и  монастырь Св. Ирины (небесная покровительница супруги князя). </a:t>
            </a:r>
            <a:endParaRPr lang="ru-RU" sz="1600" dirty="0"/>
          </a:p>
          <a:p>
            <a:r>
              <a:rPr lang="ru-RU" sz="1600" dirty="0"/>
              <a:t> </a:t>
            </a:r>
            <a:endParaRPr lang="ru-RU" sz="1600" dirty="0"/>
          </a:p>
          <a:p>
            <a:r>
              <a:rPr lang="ru-RU" sz="1600" dirty="0">
                <a:sym typeface="+mn-ea"/>
              </a:rPr>
              <a:t>Некоторые обители   возникали возле церквей или в отдаленных местах,  где жили люди стремящиеся к монашеской жизни. Пример келья-пещера </a:t>
            </a:r>
            <a:r>
              <a:rPr lang="ru-RU" sz="1600" dirty="0" err="1">
                <a:sym typeface="+mn-ea"/>
              </a:rPr>
              <a:t>Свт.</a:t>
            </a:r>
            <a:r>
              <a:rPr lang="ru-RU" sz="1600" dirty="0">
                <a:sym typeface="+mn-ea"/>
              </a:rPr>
              <a:t> Иллариона, впоследствии ставшая Киево- Печерским монастырем.</a:t>
            </a:r>
            <a:endParaRPr lang="ru-RU" sz="1600" dirty="0"/>
          </a:p>
        </p:txBody>
      </p:sp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/>
          <a:srcRect l="941" r="544" b="2"/>
          <a:stretch>
            <a:fillRect/>
          </a:stretch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ru-RU" sz="3400"/>
              <a:t>Преподобные Антоний и Феодосий Печерские.</a:t>
            </a:r>
            <a:endParaRPr lang="ru-RU" sz="3400"/>
          </a:p>
        </p:txBody>
      </p:sp>
      <p:grpSp>
        <p:nvGrpSpPr>
          <p:cNvPr id="13" name="Group 12"/>
          <p:cNvGrpSpPr>
            <a:grpSpLocks noGrp="1" noRot="1" noChangeAspect="1" noMove="1" noResize="1" noUngrp="1"/>
          </p:cNvGrpSpPr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endParaRPr lang="en-US" sz="2000" dirty="0"/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одежда, картина, искусство, Пророк&#10;&#10;Автоматически созданное описание"/>
          <p:cNvPicPr>
            <a:picLocks noChangeAspect="1"/>
          </p:cNvPicPr>
          <p:nvPr/>
        </p:nvPicPr>
        <p:blipFill rotWithShape="1">
          <a:blip r:embed="rId1"/>
          <a:srcRect t="5001" r="-2" b="-2"/>
          <a:stretch>
            <a:fillRect/>
          </a:stretch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Преподобный Антоний родился в 983 году недалеко от Чернигова, в </a:t>
            </a:r>
            <a:r>
              <a:rPr lang="ru-RU" dirty="0" err="1"/>
              <a:t>Любече</a:t>
            </a:r>
            <a:r>
              <a:rPr lang="ru-RU" dirty="0"/>
              <a:t>. С юных лет он желал посвятить себя служению Богу. Как только появилась возможность, он ушел на Святую Гору Афон, где принял постриг и стал подвизаться в монашестве. В </a:t>
            </a:r>
            <a:r>
              <a:rPr lang="ru-RU" dirty="0" err="1"/>
              <a:t>кель</a:t>
            </a:r>
            <a:r>
              <a:rPr lang="ru-RU" dirty="0"/>
              <a:t> </a:t>
            </a:r>
            <a:r>
              <a:rPr lang="ru-RU" dirty="0" err="1"/>
              <a:t>Свт.</a:t>
            </a:r>
            <a:r>
              <a:rPr lang="ru-RU" dirty="0"/>
              <a:t> Иллариона он начал свой подвиг. Вокруг него стали собираться люди. Им же был принят в монастырь и </a:t>
            </a:r>
            <a:r>
              <a:rPr lang="ru-RU" dirty="0" err="1"/>
              <a:t>прп.Феодосий</a:t>
            </a:r>
            <a:r>
              <a:rPr lang="ru-RU"/>
              <a:t> Печерский. 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5152"/>
            <a:ext cx="12192000" cy="51876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7406" y="136689"/>
            <a:ext cx="5118755" cy="698464"/>
          </a:xfrm>
        </p:spPr>
        <p:txBody>
          <a:bodyPr>
            <a:normAutofit/>
          </a:bodyPr>
          <a:lstStyle/>
          <a:p>
            <a:r>
              <a:rPr lang="ru-RU" dirty="0"/>
              <a:t>Христиане. </a:t>
            </a:r>
            <a:r>
              <a:rPr lang="en-US" dirty="0"/>
              <a:t>I-IV </a:t>
            </a:r>
            <a:r>
              <a:rPr lang="ru-RU" dirty="0"/>
              <a:t>века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 flipV="1">
            <a:off x="838200" y="6176963"/>
            <a:ext cx="10515600" cy="54434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Мона́х</a:t>
            </a:r>
            <a:r>
              <a:rPr lang="ru-RU" dirty="0"/>
              <a:t> (греч. </a:t>
            </a:r>
            <a:r>
              <a:rPr lang="ru-RU" dirty="0" err="1"/>
              <a:t>μον</a:t>
            </a:r>
            <a:r>
              <a:rPr lang="ru-RU" dirty="0"/>
              <a:t>αχός — одиночный, единичный) – человек, посвятивший себя Богу через принятие обетов. </a:t>
            </a:r>
            <a:endParaRPr lang="ru-RU" dirty="0"/>
          </a:p>
          <a:p>
            <a:r>
              <a:rPr lang="ru-RU" dirty="0" err="1"/>
              <a:t>Монасты́рь</a:t>
            </a:r>
            <a:r>
              <a:rPr lang="ru-RU" dirty="0"/>
              <a:t> (от греч. </a:t>
            </a:r>
            <a:r>
              <a:rPr lang="ru-RU" dirty="0" err="1"/>
              <a:t>μον</a:t>
            </a:r>
            <a:r>
              <a:rPr lang="ru-RU" dirty="0"/>
              <a:t>αστήριον (монастирион) – уединённое жилище) </a:t>
            </a:r>
            <a:r>
              <a:rPr lang="en-US" altLang="ru-RU" dirty="0"/>
              <a:t>:</a:t>
            </a:r>
            <a:endParaRPr lang="ru-RU" dirty="0"/>
          </a:p>
          <a:p>
            <a:r>
              <a:rPr lang="ru-RU" dirty="0"/>
              <a:t>1) место жительства и подвижнической деятельности монашествующих, объединенных братскою любовью во Христе, подчиняющихся требованиям единого устава</a:t>
            </a:r>
            <a:r>
              <a:rPr lang="en-US" altLang="ru-RU" dirty="0"/>
              <a:t>;</a:t>
            </a:r>
            <a:r>
              <a:rPr lang="ru-RU" dirty="0"/>
              <a:t> </a:t>
            </a:r>
            <a:endParaRPr lang="ru-RU" dirty="0"/>
          </a:p>
          <a:p>
            <a:r>
              <a:rPr lang="ru-RU" dirty="0"/>
              <a:t>2) община монахов (монахинь) какой-либо монашеской обители.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 err="1"/>
              <a:t>Преподобный</a:t>
            </a:r>
            <a:r>
              <a:rPr lang="en-US" sz="4600" dirty="0"/>
              <a:t> </a:t>
            </a:r>
            <a:r>
              <a:rPr lang="en-US" sz="4600" dirty="0" err="1"/>
              <a:t>Антоний</a:t>
            </a:r>
            <a:r>
              <a:rPr lang="en-US" sz="4600" dirty="0"/>
              <a:t> </a:t>
            </a:r>
            <a:r>
              <a:rPr lang="en-US" sz="4600" dirty="0" err="1"/>
              <a:t>Великий</a:t>
            </a:r>
            <a:br>
              <a:rPr lang="ru-RU" sz="4600" dirty="0"/>
            </a:br>
            <a:r>
              <a:rPr lang="ru-RU" sz="4600" dirty="0"/>
              <a:t>251-356 </a:t>
            </a:r>
            <a:r>
              <a:rPr lang="ru-RU" sz="4600" dirty="0" err="1"/>
              <a:t>г.г</a:t>
            </a:r>
            <a:r>
              <a:rPr lang="ru-RU" sz="4600" dirty="0"/>
              <a:t>.</a:t>
            </a:r>
            <a:endParaRPr lang="en-US" sz="4600" dirty="0"/>
          </a:p>
        </p:txBody>
      </p:sp>
      <p:sp>
        <p:nvSpPr>
          <p:cNvPr id="11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r="-2" b="27469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Монастыри преподобного Антония Великого.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/>
              <a:t>В монастырях </a:t>
            </a:r>
            <a:r>
              <a:rPr lang="ru-RU" sz="3600" dirty="0" err="1"/>
              <a:t>прп.Антония</a:t>
            </a:r>
            <a:r>
              <a:rPr lang="ru-RU" sz="3600" dirty="0"/>
              <a:t> все жили отдельно друг от друга, имели собственное имущество, вместе собирались для общей молитвы и для общения с духовником или старцем. </a:t>
            </a:r>
            <a:endParaRPr lang="ru-RU" sz="3600" dirty="0"/>
          </a:p>
          <a:p>
            <a:r>
              <a:rPr lang="ru-RU" sz="3600" dirty="0"/>
              <a:t>Такой тип монашества называется </a:t>
            </a:r>
            <a:r>
              <a:rPr lang="ru-RU" sz="3600" u="sng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Особножительным</a:t>
            </a:r>
            <a:r>
              <a:rPr lang="ru-RU" sz="3600" u="sng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36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1" y="1141711"/>
            <a:ext cx="3667124" cy="34743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Преподобный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Пахомий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Великий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292 —346 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7950" y="40986"/>
            <a:ext cx="4949853" cy="6366371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168924" y="2978870"/>
            <a:ext cx="2149311" cy="3007984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Монастыри преподобного </a:t>
            </a:r>
            <a:r>
              <a:rPr lang="ru-RU" dirty="0" err="1"/>
              <a:t>пахомия</a:t>
            </a:r>
            <a:r>
              <a:rPr lang="ru-RU" dirty="0"/>
              <a:t> великого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Все в монастыре было общим:  вместе занимались хозяйством, вместе жили в кельях, несколько раз в день собирались в храме. Этот устав называется </a:t>
            </a:r>
            <a:r>
              <a:rPr lang="ru-RU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общежительным.</a:t>
            </a:r>
            <a:endParaRPr lang="ru-RU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карта, текст, атлас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t="16038" r="-2" b="6948"/>
          <a:stretch>
            <a:fillRect/>
          </a:stretch>
        </p:blipFill>
        <p:spPr>
          <a:xfrm>
            <a:off x="-6608" y="305"/>
            <a:ext cx="12198588" cy="68579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7174" y="4268502"/>
            <a:ext cx="1281302" cy="18941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368" y="1330580"/>
            <a:ext cx="1089889" cy="14971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935" y="1234182"/>
            <a:ext cx="1374040" cy="18526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536" y="41615"/>
            <a:ext cx="1346150" cy="18526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64904" y="2760234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highlight>
                  <a:srgbClr val="FFFF00"/>
                </a:highlight>
              </a:rPr>
              <a:t>Прп</a:t>
            </a:r>
            <a:r>
              <a:rPr lang="ru-RU" dirty="0">
                <a:highlight>
                  <a:srgbClr val="FFFF00"/>
                </a:highlight>
              </a:rPr>
              <a:t>. Иоанн-Кассиан Рим.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00279" y="1866506"/>
            <a:ext cx="1715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highlight>
                  <a:srgbClr val="FFFF00"/>
                </a:highlight>
              </a:rPr>
              <a:t>Прп.Бенедикт</a:t>
            </a:r>
            <a:endParaRPr lang="ru-RU" dirty="0">
              <a:highlight>
                <a:srgbClr val="FFFF00"/>
              </a:highlight>
            </a:endParaRPr>
          </a:p>
          <a:p>
            <a:r>
              <a:rPr lang="ru-RU" dirty="0" err="1">
                <a:highlight>
                  <a:srgbClr val="FFFF00"/>
                </a:highlight>
              </a:rPr>
              <a:t>Нурсийский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74935" y="3086388"/>
            <a:ext cx="150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highlight>
                  <a:srgbClr val="FFFF00"/>
                </a:highlight>
              </a:rPr>
              <a:t>Свт</a:t>
            </a:r>
            <a:r>
              <a:rPr lang="ru-RU" dirty="0">
                <a:highlight>
                  <a:srgbClr val="FFFF00"/>
                </a:highlight>
              </a:rPr>
              <a:t>. Василий</a:t>
            </a:r>
            <a:endParaRPr lang="ru-RU" dirty="0">
              <a:highlight>
                <a:srgbClr val="FFFF00"/>
              </a:highlight>
            </a:endParaRPr>
          </a:p>
          <a:p>
            <a:r>
              <a:rPr lang="ru-RU" dirty="0">
                <a:highlight>
                  <a:srgbClr val="FFFF00"/>
                </a:highlight>
              </a:rPr>
              <a:t>Великий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34625" y="6162674"/>
            <a:ext cx="170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highlight>
                  <a:srgbClr val="FFFF00"/>
                </a:highlight>
              </a:rPr>
              <a:t>Прп.Илларион</a:t>
            </a:r>
            <a:endParaRPr lang="ru-RU" dirty="0">
              <a:highlight>
                <a:srgbClr val="FFFF00"/>
              </a:highligh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648" y="3966754"/>
            <a:ext cx="1216107" cy="167047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05792" y="5279011"/>
            <a:ext cx="1706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highlight>
                  <a:srgbClr val="FFFF00"/>
                </a:highlight>
              </a:rPr>
              <a:t>Прп</a:t>
            </a:r>
            <a:r>
              <a:rPr lang="ru-RU" dirty="0">
                <a:highlight>
                  <a:srgbClr val="FFFF00"/>
                </a:highlight>
              </a:rPr>
              <a:t>. Антоний</a:t>
            </a:r>
            <a:endParaRPr lang="ru-RU" dirty="0">
              <a:highlight>
                <a:srgbClr val="FFFF00"/>
              </a:highlight>
            </a:endParaRPr>
          </a:p>
          <a:p>
            <a:r>
              <a:rPr lang="ru-RU" dirty="0">
                <a:highlight>
                  <a:srgbClr val="FFFF00"/>
                </a:highlight>
              </a:rPr>
              <a:t>Великий</a:t>
            </a:r>
            <a:endParaRPr lang="ru-RU" dirty="0">
              <a:highlight>
                <a:srgbClr val="FFFF00"/>
              </a:highligh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889" y="4268502"/>
            <a:ext cx="1131770" cy="145565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970198" y="5637231"/>
            <a:ext cx="150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highlight>
                  <a:srgbClr val="FFFF00"/>
                </a:highlight>
              </a:rPr>
              <a:t>Прп.Пахомий</a:t>
            </a:r>
            <a:endParaRPr lang="ru-RU" dirty="0">
              <a:highlight>
                <a:srgbClr val="FFFF00"/>
              </a:highlight>
            </a:endParaRPr>
          </a:p>
          <a:p>
            <a:r>
              <a:rPr lang="ru-RU" dirty="0">
                <a:highlight>
                  <a:srgbClr val="FFFF00"/>
                </a:highlight>
              </a:rPr>
              <a:t>Великий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-6350" y="-635"/>
            <a:ext cx="4088130" cy="145478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ru-RU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Распространение  монашества </a:t>
            </a:r>
            <a:endParaRPr lang="ru-RU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 </a:t>
            </a:r>
            <a:r>
              <a:rPr lang="en-US" altLang="ru-RU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IV </a:t>
            </a:r>
            <a:r>
              <a:rPr lang="ru-RU" altLang="ru-RU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в. от Р.Х.</a:t>
            </a:r>
            <a:endParaRPr lang="ru-RU" altLang="ru-RU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 err="1"/>
              <a:t>Прпеподобный</a:t>
            </a:r>
            <a:r>
              <a:rPr lang="en-US" sz="4200" dirty="0"/>
              <a:t> </a:t>
            </a:r>
            <a:r>
              <a:rPr lang="en-US" sz="4200" dirty="0" err="1"/>
              <a:t>Иоанн</a:t>
            </a:r>
            <a:r>
              <a:rPr lang="en-US" sz="4200" dirty="0"/>
              <a:t> </a:t>
            </a:r>
            <a:r>
              <a:rPr lang="en-US" sz="4200" dirty="0" err="1"/>
              <a:t>лествечник</a:t>
            </a:r>
            <a:r>
              <a:rPr lang="ru-RU" sz="4200" dirty="0"/>
              <a:t>. Игумен </a:t>
            </a:r>
            <a:endParaRPr lang="en-US" sz="4200" dirty="0"/>
          </a:p>
        </p:txBody>
      </p:sp>
      <p:sp>
        <p:nvSpPr>
          <p:cNvPr id="11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t="30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2196</Words>
  <Application>WPS Presentation</Application>
  <PresentationFormat>Широкоэкранный</PresentationFormat>
  <Paragraphs>60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Монашество.</vt:lpstr>
      <vt:lpstr>Христиане. I-IV века</vt:lpstr>
      <vt:lpstr>PowerPoint 演示文稿</vt:lpstr>
      <vt:lpstr>Преподобный Антоний Великий 251-356 г.г.</vt:lpstr>
      <vt:lpstr>Монастыри преподобного Антония Великого.</vt:lpstr>
      <vt:lpstr>Преподобный Пахомий Великий  292 —346 </vt:lpstr>
      <vt:lpstr>Монастыри преподобного пахомия великого</vt:lpstr>
      <vt:lpstr>PowerPoint 演示文稿</vt:lpstr>
      <vt:lpstr>Прпеподобный Иоанн лествечник. Игумен </vt:lpstr>
      <vt:lpstr>Монастыри на Руси</vt:lpstr>
      <vt:lpstr>«Монастыреве на горах сташа, черноризцы явишася» Свт. Илларион. «Повесть о законе и благодати.»</vt:lpstr>
      <vt:lpstr>Первое монашество на Руси</vt:lpstr>
      <vt:lpstr>Преподобные Антоний и Феодосий Печерские.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Монашество.</dc:title>
  <dc:creator>act57 act57</dc:creator>
  <cp:lastModifiedBy>Lenovo L340</cp:lastModifiedBy>
  <cp:revision>6</cp:revision>
  <dcterms:created xsi:type="dcterms:W3CDTF">2023-09-17T19:06:00Z</dcterms:created>
  <dcterms:modified xsi:type="dcterms:W3CDTF">2024-02-20T19:01:04Z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907FD737DDAA4E919C09F873847E711F_13</vt:lpwstr>
  </property>
  <property fmtid="{D5CDD505-2E9C-101B-9397-08002B2CF9AE}" pid="3" name="KSOProductBuildVer">
    <vt:lpwstr>1049-12.2.0.13431</vt:lpwstr>
  </property>
</Properties>
</file>