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1"/>
  </p:notesMasterIdLst>
  <p:sldIdLst>
    <p:sldId id="256" r:id="rId2"/>
    <p:sldId id="319" r:id="rId3"/>
    <p:sldId id="340" r:id="rId4"/>
    <p:sldId id="341" r:id="rId5"/>
    <p:sldId id="317" r:id="rId6"/>
    <p:sldId id="315" r:id="rId7"/>
    <p:sldId id="316" r:id="rId8"/>
    <p:sldId id="297" r:id="rId9"/>
    <p:sldId id="310" r:id="rId10"/>
    <p:sldId id="318" r:id="rId11"/>
    <p:sldId id="303" r:id="rId12"/>
    <p:sldId id="304" r:id="rId13"/>
    <p:sldId id="305" r:id="rId14"/>
    <p:sldId id="306" r:id="rId15"/>
    <p:sldId id="307" r:id="rId16"/>
    <p:sldId id="323" r:id="rId17"/>
    <p:sldId id="335" r:id="rId18"/>
    <p:sldId id="324" r:id="rId19"/>
    <p:sldId id="325" r:id="rId20"/>
    <p:sldId id="326" r:id="rId21"/>
    <p:sldId id="332" r:id="rId22"/>
    <p:sldId id="327" r:id="rId23"/>
    <p:sldId id="333" r:id="rId24"/>
    <p:sldId id="330" r:id="rId25"/>
    <p:sldId id="328" r:id="rId26"/>
    <p:sldId id="331" r:id="rId27"/>
    <p:sldId id="337" r:id="rId28"/>
    <p:sldId id="338" r:id="rId29"/>
    <p:sldId id="339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660"/>
  </p:normalViewPr>
  <p:slideViewPr>
    <p:cSldViewPr>
      <p:cViewPr varScale="1">
        <p:scale>
          <a:sx n="105" d="100"/>
          <a:sy n="105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7AFCD-88D4-4595-BF95-CE5BAAE339DB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23882-7FDE-43CD-B13F-7895880A98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84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B871F4F-E88B-4292-BAE5-858AF67E8061}" type="datetimeFigureOut">
              <a:rPr lang="ru-RU" smtClean="0"/>
              <a:pPr/>
              <a:t>14.11.2024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A1CD63-BF81-48A1-8BEE-A48BDDF92F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0%B0%D0%BD%D0%B5%D1%86" TargetMode="External"/><Relationship Id="rId2" Type="http://schemas.openxmlformats.org/officeDocument/2006/relationships/hyperlink" Target="https://ru.wikipedia.org/wiki/%D0%A4%D0%BE%D0%BB%D1%8C%D0%BA%D0%BB%D0%BE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hyperlink" Target="https://ru.wikipedia.org/wiki/%D0%A0%D0%B8%D1%82%D0%BC" TargetMode="External"/><Relationship Id="rId4" Type="http://schemas.openxmlformats.org/officeDocument/2006/relationships/hyperlink" Target="https://ru.wikipedia.org/wiki/%D0%94%D0%B2%D0%B8%D0%B6%D0%B5%D0%BD%D0%B8%D0%B5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55776" y="4797152"/>
            <a:ext cx="6567636" cy="1440160"/>
          </a:xfrm>
        </p:spPr>
        <p:txBody>
          <a:bodyPr>
            <a:normAutofit/>
          </a:bodyPr>
          <a:lstStyle/>
          <a:p>
            <a:r>
              <a:rPr lang="ru-RU" dirty="0"/>
              <a:t>Педагог  Кудинова А</a:t>
            </a:r>
            <a:r>
              <a:rPr lang="en-US" dirty="0"/>
              <a:t>. </a:t>
            </a:r>
            <a:r>
              <a:rPr lang="ru-RU" dirty="0"/>
              <a:t>В</a:t>
            </a:r>
          </a:p>
          <a:p>
            <a:r>
              <a:rPr lang="ru-RU" dirty="0"/>
              <a:t>              2020 г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86867" cy="2520280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/>
              <a:t> </a:t>
            </a:r>
            <a:r>
              <a:rPr lang="ru-RU" sz="6000" dirty="0"/>
              <a:t>Классический  и народный танец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691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1012" y="5085184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/>
              <a:t>Экзерсис- </a:t>
            </a:r>
            <a:r>
              <a:rPr lang="ru-RU" sz="2000" dirty="0"/>
              <a:t>в переводе с французского упражнение.</a:t>
            </a:r>
          </a:p>
          <a:p>
            <a:pPr algn="ctr"/>
            <a:r>
              <a:rPr lang="ru-RU" sz="2000" i="1" dirty="0"/>
              <a:t>Антре- </a:t>
            </a:r>
            <a:r>
              <a:rPr lang="ru-RU" sz="2000" dirty="0"/>
              <a:t>выход</a:t>
            </a:r>
            <a:r>
              <a:rPr lang="ru-RU" sz="2000" i="1" dirty="0"/>
              <a:t>. </a:t>
            </a:r>
            <a:r>
              <a:rPr lang="ru-RU" sz="2000" dirty="0"/>
              <a:t>Красивое выступление в больших танцевальных эпизодах- сценах.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0682" y="1124743"/>
            <a:ext cx="7045734" cy="35777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7956376" y="6340678"/>
            <a:ext cx="659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23343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5379313"/>
            <a:ext cx="76338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Сольный номер в балете называется </a:t>
            </a:r>
            <a:r>
              <a:rPr lang="ru-RU" sz="2000" i="1" dirty="0"/>
              <a:t>вариациями </a:t>
            </a:r>
            <a:r>
              <a:rPr lang="ru-RU" sz="2000" dirty="0"/>
              <a:t>или </a:t>
            </a:r>
            <a:r>
              <a:rPr lang="ru-RU" sz="2000" i="1" dirty="0"/>
              <a:t>адажио</a:t>
            </a:r>
            <a:r>
              <a:rPr lang="ru-RU" sz="2000" dirty="0"/>
              <a:t>.</a:t>
            </a:r>
          </a:p>
          <a:p>
            <a:pPr algn="ctr"/>
            <a:r>
              <a:rPr lang="ru-RU" sz="2000" dirty="0"/>
              <a:t>Танец рисует портрет героя, помогает понять его характер.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3808" y="404664"/>
            <a:ext cx="3744416" cy="468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7885341" y="632120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9642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93704"/>
            <a:ext cx="82089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Танцевальный дуэт героев балета называется </a:t>
            </a:r>
            <a:r>
              <a:rPr lang="ru-RU" sz="2000" i="1" dirty="0"/>
              <a:t>па-де-де.</a:t>
            </a:r>
          </a:p>
          <a:p>
            <a:pPr algn="ctr"/>
            <a:r>
              <a:rPr lang="ru-RU" sz="2000" dirty="0"/>
              <a:t> В них чередуются совместный танец и сольные танцы(вариации) танцовщика и танцовщицы.</a:t>
            </a:r>
          </a:p>
          <a:p>
            <a:pPr algn="ctr"/>
            <a:endParaRPr lang="ru-RU" sz="2000" dirty="0"/>
          </a:p>
          <a:p>
            <a:pPr algn="ctr"/>
            <a:endParaRPr lang="ru-RU" i="1" dirty="0"/>
          </a:p>
        </p:txBody>
      </p:sp>
      <p:sp>
        <p:nvSpPr>
          <p:cNvPr id="3" name="TextBox 2"/>
          <p:cNvSpPr txBox="1"/>
          <p:nvPr/>
        </p:nvSpPr>
        <p:spPr>
          <a:xfrm>
            <a:off x="8028384" y="64283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14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366" y="692696"/>
            <a:ext cx="5801953" cy="386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03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1958" y="5661248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/>
              <a:t>Па-де-труа </a:t>
            </a:r>
            <a:r>
              <a:rPr lang="ru-RU" sz="2800" dirty="0"/>
              <a:t>- танец троих героев.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1720" y="1484784"/>
            <a:ext cx="5231351" cy="3672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extBox 1"/>
          <p:cNvSpPr txBox="1"/>
          <p:nvPr/>
        </p:nvSpPr>
        <p:spPr>
          <a:xfrm>
            <a:off x="7911752" y="635591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3597135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558924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Па- де- катр – танец четверых героев балета.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14503" y="836712"/>
            <a:ext cx="5987882" cy="40324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7812360" y="6292631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24575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5157193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/>
              <a:t>Кордебалет</a:t>
            </a:r>
            <a:r>
              <a:rPr lang="ru-RU" sz="2800" dirty="0"/>
              <a:t>- большая группа танцоров, участвующая в массовых сценах.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5696" y="908720"/>
            <a:ext cx="6192688" cy="41220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7740352" y="6438621"/>
            <a:ext cx="85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47357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188640"/>
            <a:ext cx="4146863" cy="864096"/>
          </a:xfrm>
        </p:spPr>
        <p:txBody>
          <a:bodyPr/>
          <a:lstStyle/>
          <a:p>
            <a:pPr>
              <a:buNone/>
            </a:pPr>
            <a:r>
              <a:rPr lang="ru-RU" dirty="0"/>
              <a:t>Позиции ног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1052736"/>
            <a:ext cx="7848872" cy="54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dirty="0"/>
              <a:t>Эти пять исходных положений ног общеизвестны. Их пять, потому что при всем желании вы не найдете шестого положения для выворотных ног, из которого было бы удобно и легко двигаться дальше</a:t>
            </a:r>
            <a:r>
              <a:rPr lang="en-US" sz="2000" dirty="0"/>
              <a:t>.</a:t>
            </a:r>
            <a:endParaRPr lang="ru-RU" sz="2000" dirty="0"/>
          </a:p>
          <a:p>
            <a:endParaRPr lang="ru-RU" dirty="0"/>
          </a:p>
          <a:p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996952"/>
            <a:ext cx="7257154" cy="273630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-459432"/>
            <a:ext cx="7262810" cy="2423346"/>
          </a:xfrm>
        </p:spPr>
        <p:txBody>
          <a:bodyPr/>
          <a:lstStyle/>
          <a:p>
            <a:r>
              <a:rPr lang="ru-RU" dirty="0"/>
              <a:t>Описание позиций ног: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648" y="1844824"/>
            <a:ext cx="6589284" cy="4464496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/>
              <a:t>I — обе ступни, повернутые совершенно </a:t>
            </a:r>
            <a:r>
              <a:rPr lang="ru-RU" dirty="0" err="1"/>
              <a:t>выворотно</a:t>
            </a:r>
            <a:r>
              <a:rPr lang="ru-RU" dirty="0"/>
              <a:t>, соприкасаются только пятками и образуют одну прямую линию;</a:t>
            </a:r>
          </a:p>
          <a:p>
            <a:pPr algn="l"/>
            <a:r>
              <a:rPr lang="ru-RU" dirty="0"/>
              <a:t> II — ступни также на одной линии, но между пятками — расстояние величиной в длину одной ступни;</a:t>
            </a:r>
          </a:p>
          <a:p>
            <a:pPr algn="l"/>
            <a:r>
              <a:rPr lang="ru-RU" dirty="0"/>
              <a:t> III — ступни соприкасаются (</a:t>
            </a:r>
            <a:r>
              <a:rPr lang="ru-RU" dirty="0" err="1"/>
              <a:t>выворотно</a:t>
            </a:r>
            <a:r>
              <a:rPr lang="ru-RU" dirty="0"/>
              <a:t>) пятками, которые заходят одна за другую до </a:t>
            </a:r>
            <a:r>
              <a:rPr lang="ru-RU" dirty="0" err="1"/>
              <a:t>полуступни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 IV — аналогична V позиции, но одна из ног выдвинута в том же положении вперед или назад, так что между ступнями — расстояние маленького шага;</a:t>
            </a:r>
          </a:p>
          <a:p>
            <a:pPr algn="l"/>
            <a:r>
              <a:rPr lang="ru-RU" dirty="0"/>
              <a:t> V — ступни соприкасаются (</a:t>
            </a:r>
            <a:r>
              <a:rPr lang="ru-RU" dirty="0" err="1"/>
              <a:t>выворотно</a:t>
            </a:r>
            <a:r>
              <a:rPr lang="ru-RU" dirty="0"/>
              <a:t>) во всю свою длину, так что носок одной ноги примыкает к пятке другой ноги.</a:t>
            </a:r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5976663" cy="648072"/>
          </a:xfrm>
        </p:spPr>
        <p:txBody>
          <a:bodyPr/>
          <a:lstStyle/>
          <a:p>
            <a:pPr>
              <a:buNone/>
            </a:pPr>
            <a:r>
              <a:rPr lang="ru-RU" dirty="0"/>
              <a:t>Позиции рук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835696" y="1340768"/>
            <a:ext cx="6552728" cy="46085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600" b="1" dirty="0"/>
              <a:t>      </a:t>
            </a:r>
            <a:r>
              <a:rPr lang="ru-RU" sz="2600" b="1" dirty="0"/>
              <a:t>Подготовительное положение рук.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ru-RU" dirty="0"/>
              <a:t>Обе руки опущены вниз, кисти направлены внутрь, близки одна к другой, но не соприкасаются, локти слегка округлены, так чтобы рука не соприкасалась с корпусом от локтя до плеча, чтобы рука не прилегала под мышкой. Все пальцы сгруппированы совершенно свободно и мягки в суставах; большой палец соприкасается со средним; кисть не сломана в запястье, но продолжает общую округлую линию всей руки от плеча. </a:t>
            </a:r>
            <a:endParaRPr lang="en-US" dirty="0"/>
          </a:p>
          <a:p>
            <a:pPr>
              <a:buNone/>
            </a:pPr>
            <a:r>
              <a:rPr lang="en-US" dirty="0"/>
              <a:t>   </a:t>
            </a:r>
            <a:r>
              <a:rPr lang="ru-RU" dirty="0"/>
              <a:t>Если с начала экзерсиса большой палец не примкнут к третьему, то в процессе экзерсиса от переключения внимания на работу ног, корпуса и проч. он постепенно все больше и больше отходит, и кисть приобретает растопыренный вид. Кончик у мизинца и указательного пальца в закругленном виде. Впоследствии разрешается слегка отойти от группировки пальцев, их как бы сама природа заставила, для придания легкости кисти руки, естественным порядком без напряжения отойти, что и дает художественную окраску кисти руки.</a:t>
            </a:r>
          </a:p>
          <a:p>
            <a:endParaRPr lang="ru-RU" dirty="0"/>
          </a:p>
        </p:txBody>
      </p:sp>
      <p:pic>
        <p:nvPicPr>
          <p:cNvPr id="4" name="Рисунок 3" descr="2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628800"/>
            <a:ext cx="1800200" cy="374441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2438" y="548680"/>
            <a:ext cx="5970494" cy="554461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b="1" dirty="0"/>
              <a:t>Первая позиция</a:t>
            </a:r>
          </a:p>
          <a:p>
            <a:pPr algn="l"/>
            <a:r>
              <a:rPr lang="ru-RU" dirty="0"/>
              <a:t>Руки подняты впереди корпуса немного выше пояса. Они должны быть несколько пригнуты, чтобы, открываясь на II позицию, могли свободно разогнуться, раскрыться на всем своем протяжении. При поднимании на I позицию рука поддерживается от плеча до локтя напряжением мускулов верхней своей части.</a:t>
            </a:r>
          </a:p>
          <a:p>
            <a:pPr algn="l"/>
            <a:endParaRPr lang="ru-RU" b="1" dirty="0"/>
          </a:p>
          <a:p>
            <a:pPr algn="l"/>
            <a:r>
              <a:rPr lang="ru-RU" b="1" dirty="0"/>
              <a:t>Вторая позиция</a:t>
            </a:r>
          </a:p>
          <a:p>
            <a:pPr algn="l"/>
            <a:r>
              <a:rPr lang="ru-RU" dirty="0"/>
              <a:t>Руки отведены в сторону, чуть-чуть округло согнуты в локте. Следует хорошо поддерживать локоть тем же напряжением мускулов верхней части руки. Отнюдь нельзя затягивать плечи назад или поднимать их. Нижняя часть руки, от локтя к кисти, удерживается на одном уровне с локтем. Кисть, которая невольно, вследствие этого напряжения, падает и имеет повисший вид, надо тоже поддерживать, чтобы и она участвовала в движении. Удерживая руку в таком положении во время урока, мы даем ей наилучшее воспитание для танца. Сначала она имеет вид искусственный, деланный, но результат скажется потом. О руке уже не придется заботиться, локоть никогда не будет провисать, рука будет легка, отзывчива на каждое положение корпуса, будет жива, естественна и максимально выразительна.</a:t>
            </a:r>
          </a:p>
          <a:p>
            <a:pPr algn="l"/>
            <a:endParaRPr lang="ru-RU" dirty="0"/>
          </a:p>
          <a:p>
            <a:pPr algn="l"/>
            <a:endParaRPr lang="ru-RU" dirty="0"/>
          </a:p>
        </p:txBody>
      </p:sp>
      <p:pic>
        <p:nvPicPr>
          <p:cNvPr id="4" name="Рисунок 3" descr="2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48680"/>
            <a:ext cx="1800000" cy="2733334"/>
          </a:xfrm>
          <a:prstGeom prst="rect">
            <a:avLst/>
          </a:prstGeom>
        </p:spPr>
      </p:pic>
      <p:pic>
        <p:nvPicPr>
          <p:cNvPr id="5" name="Рисунок 4" descr="2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501008"/>
            <a:ext cx="1802793" cy="25105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548680"/>
            <a:ext cx="777686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Содержание</a:t>
            </a:r>
          </a:p>
          <a:p>
            <a:pPr algn="ctr"/>
            <a:endParaRPr lang="ru-RU" sz="2000" dirty="0"/>
          </a:p>
          <a:p>
            <a:pPr marL="457200" indent="-457200">
              <a:buAutoNum type="arabicPeriod"/>
            </a:pPr>
            <a:r>
              <a:rPr lang="ru-RU" sz="2800" dirty="0">
                <a:solidFill>
                  <a:srgbClr val="0070C0"/>
                </a:solidFill>
              </a:rPr>
              <a:t>Балет </a:t>
            </a:r>
            <a:r>
              <a:rPr lang="en-US" sz="2800" dirty="0">
                <a:solidFill>
                  <a:srgbClr val="0070C0"/>
                </a:solidFill>
              </a:rPr>
              <a:t>.</a:t>
            </a:r>
            <a:r>
              <a:rPr lang="ru-RU" sz="2800" dirty="0">
                <a:solidFill>
                  <a:srgbClr val="0070C0"/>
                </a:solidFill>
              </a:rPr>
              <a:t> История происхождения и термины</a:t>
            </a:r>
            <a:r>
              <a:rPr lang="en-US" sz="2800" dirty="0">
                <a:solidFill>
                  <a:srgbClr val="0070C0"/>
                </a:solidFill>
              </a:rPr>
              <a:t> .</a:t>
            </a:r>
            <a:endParaRPr lang="ru-RU" sz="28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ru-RU" sz="2800" dirty="0">
                <a:solidFill>
                  <a:srgbClr val="0070C0"/>
                </a:solidFill>
              </a:rPr>
              <a:t>Позиция рук и ног в балете</a:t>
            </a:r>
            <a:r>
              <a:rPr lang="en-US" sz="2800" dirty="0">
                <a:solidFill>
                  <a:srgbClr val="0070C0"/>
                </a:solidFill>
              </a:rPr>
              <a:t> . </a:t>
            </a:r>
            <a:r>
              <a:rPr lang="ru-RU" sz="2800" dirty="0">
                <a:solidFill>
                  <a:srgbClr val="0070C0"/>
                </a:solidFill>
              </a:rPr>
              <a:t>( задание)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ru-RU" sz="2800" dirty="0">
                <a:solidFill>
                  <a:srgbClr val="0070C0"/>
                </a:solidFill>
              </a:rPr>
              <a:t>Народный танец</a:t>
            </a:r>
            <a:r>
              <a:rPr lang="en-US" sz="2800" dirty="0">
                <a:solidFill>
                  <a:srgbClr val="0070C0"/>
                </a:solidFill>
              </a:rPr>
              <a:t> .</a:t>
            </a:r>
            <a:endParaRPr lang="ru-RU" sz="28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ru-RU" sz="2800" dirty="0">
                <a:solidFill>
                  <a:srgbClr val="0070C0"/>
                </a:solidFill>
              </a:rPr>
              <a:t>Позиция рук и ног в русском народном танце</a:t>
            </a:r>
            <a:r>
              <a:rPr lang="en-US" sz="2800" dirty="0">
                <a:solidFill>
                  <a:srgbClr val="0070C0"/>
                </a:solidFill>
              </a:rPr>
              <a:t> .</a:t>
            </a:r>
            <a:r>
              <a:rPr lang="ru-RU" sz="2800" dirty="0">
                <a:solidFill>
                  <a:srgbClr val="0070C0"/>
                </a:solidFill>
              </a:rPr>
              <a:t> ( задание)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ru-RU" sz="2800" dirty="0">
                <a:solidFill>
                  <a:srgbClr val="0070C0"/>
                </a:solidFill>
              </a:rPr>
              <a:t>Викторина (</a:t>
            </a:r>
            <a:r>
              <a:rPr lang="ru-RU" sz="2000" dirty="0">
                <a:solidFill>
                  <a:srgbClr val="0070C0"/>
                </a:solidFill>
              </a:rPr>
              <a:t>теоретические задания)</a:t>
            </a:r>
          </a:p>
          <a:p>
            <a:pPr>
              <a:lnSpc>
                <a:spcPct val="150000"/>
              </a:lnSpc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1456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907704" y="731520"/>
            <a:ext cx="6192688" cy="514575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8600" b="1" dirty="0"/>
              <a:t>   </a:t>
            </a:r>
            <a:r>
              <a:rPr lang="ru-RU" sz="8600" b="1" dirty="0"/>
              <a:t>Третья позиция</a:t>
            </a:r>
            <a:r>
              <a:rPr lang="ru-RU" b="1" dirty="0"/>
              <a:t> </a:t>
            </a:r>
          </a:p>
          <a:p>
            <a:pPr>
              <a:buNone/>
            </a:pPr>
            <a:r>
              <a:rPr lang="en-US" sz="7200" dirty="0"/>
              <a:t>   </a:t>
            </a:r>
            <a:r>
              <a:rPr lang="ru-RU" sz="7200" dirty="0"/>
              <a:t>Руки подняты вверх с округлыми локтями, кисти направлены внутрь близко одна к другой, но не соприкасаются и должны быть видимы глазами без поднимания головы. Опуская руки и заканчивая движение из III позиции через II вниз в подготовительное положение, следует это движение делать совершенно просто: рука сама придет в должное положение, достигнув своей конечной позиции внизу</a:t>
            </a:r>
          </a:p>
          <a:p>
            <a:pPr>
              <a:buNone/>
            </a:pPr>
            <a:r>
              <a:rPr lang="en-US" sz="7200" dirty="0"/>
              <a:t>   </a:t>
            </a:r>
          </a:p>
          <a:p>
            <a:pPr>
              <a:buNone/>
            </a:pPr>
            <a:r>
              <a:rPr lang="en-US" sz="7200" dirty="0"/>
              <a:t>  </a:t>
            </a:r>
            <a:endParaRPr lang="ru-RU" sz="7200" dirty="0"/>
          </a:p>
          <a:p>
            <a:endParaRPr lang="ru-RU" sz="7200" dirty="0"/>
          </a:p>
        </p:txBody>
      </p:sp>
      <p:pic>
        <p:nvPicPr>
          <p:cNvPr id="4" name="Рисунок 3" descr="2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628800"/>
            <a:ext cx="1285714" cy="281904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1" y="908720"/>
            <a:ext cx="7334200" cy="1656184"/>
          </a:xfrm>
        </p:spPr>
        <p:txBody>
          <a:bodyPr/>
          <a:lstStyle/>
          <a:p>
            <a:pPr algn="l">
              <a:buNone/>
            </a:pPr>
            <a:r>
              <a:rPr lang="ru-RU" sz="2000" dirty="0"/>
              <a:t>Практическое задание : выполните сочетание позиции рук и ног как на рисунке ниже</a:t>
            </a:r>
            <a:r>
              <a:rPr lang="en-US" sz="2000" dirty="0"/>
              <a:t>,</a:t>
            </a:r>
            <a:r>
              <a:rPr lang="ru-RU" sz="2000" dirty="0"/>
              <a:t> и вышлите фотографии на общешкольную почту до 14 апреля</a:t>
            </a:r>
            <a:r>
              <a:rPr lang="en-US" sz="2000" dirty="0"/>
              <a:t>.</a:t>
            </a:r>
            <a:endParaRPr lang="ru-RU" sz="2000" dirty="0"/>
          </a:p>
        </p:txBody>
      </p:sp>
      <p:pic>
        <p:nvPicPr>
          <p:cNvPr id="3" name="Рисунок 2" descr="1752514_2018-11-10-21-26-17_5be74e40efaf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1988840"/>
            <a:ext cx="4762500" cy="435292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6048671" cy="1008112"/>
          </a:xfrm>
        </p:spPr>
        <p:txBody>
          <a:bodyPr/>
          <a:lstStyle/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Народный танец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971600" y="1484784"/>
            <a:ext cx="6400800" cy="4320480"/>
          </a:xfrm>
        </p:spPr>
        <p:txBody>
          <a:bodyPr/>
          <a:lstStyle/>
          <a:p>
            <a:r>
              <a:rPr lang="ru-RU" b="1" dirty="0"/>
              <a:t>Народный танец</a:t>
            </a:r>
            <a:r>
              <a:rPr lang="ru-RU" dirty="0"/>
              <a:t> — </a:t>
            </a:r>
            <a:r>
              <a:rPr lang="ru-RU" dirty="0">
                <a:hlinkClick r:id="rId2" tooltip="Фольклор"/>
              </a:rPr>
              <a:t>фольклорный</a:t>
            </a:r>
            <a:r>
              <a:rPr lang="ru-RU" dirty="0"/>
              <a:t> </a:t>
            </a:r>
            <a:r>
              <a:rPr lang="ru-RU" dirty="0">
                <a:hlinkClick r:id="rId3" tooltip="Танец"/>
              </a:rPr>
              <a:t>танец</a:t>
            </a:r>
            <a:r>
              <a:rPr lang="ru-RU" dirty="0"/>
              <a:t>, который исполняется в своей естественной среде и имеет определённые традиционные для данной местности </a:t>
            </a:r>
            <a:r>
              <a:rPr lang="ru-RU" dirty="0">
                <a:hlinkClick r:id="rId4" tooltip="Движение"/>
              </a:rPr>
              <a:t>движения</a:t>
            </a:r>
            <a:r>
              <a:rPr lang="ru-RU" dirty="0"/>
              <a:t>, </a:t>
            </a:r>
            <a:r>
              <a:rPr lang="ru-RU" dirty="0">
                <a:hlinkClick r:id="rId5" tooltip="Ритм"/>
              </a:rPr>
              <a:t>ритмы</a:t>
            </a:r>
            <a:r>
              <a:rPr lang="ru-RU" dirty="0"/>
              <a:t>, костюмы и характер . </a:t>
            </a:r>
          </a:p>
          <a:p>
            <a:r>
              <a:rPr lang="ru-RU" dirty="0"/>
              <a:t>Фольклорный танец — это стихийное проявление чувств, настроения, </a:t>
            </a:r>
          </a:p>
          <a:p>
            <a:pPr>
              <a:buNone/>
            </a:pPr>
            <a:r>
              <a:rPr lang="ru-RU" dirty="0"/>
              <a:t>   эмоций, выполняется в первую</a:t>
            </a:r>
          </a:p>
          <a:p>
            <a:pPr>
              <a:buNone/>
            </a:pPr>
            <a:r>
              <a:rPr lang="ru-RU" dirty="0"/>
              <a:t>   очередь для себя, </a:t>
            </a:r>
          </a:p>
          <a:p>
            <a:pPr>
              <a:buNone/>
            </a:pPr>
            <a:r>
              <a:rPr lang="ru-RU" dirty="0"/>
              <a:t>   а потом — для зрителя.</a:t>
            </a:r>
          </a:p>
        </p:txBody>
      </p:sp>
      <p:pic>
        <p:nvPicPr>
          <p:cNvPr id="4" name="Рисунок 3" descr="670af0eb7f5f07c2d3f655927b2a09d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940152" y="3356992"/>
            <a:ext cx="2626770" cy="2801888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3195" y="908720"/>
            <a:ext cx="5966666" cy="936104"/>
          </a:xfrm>
        </p:spPr>
        <p:txBody>
          <a:bodyPr/>
          <a:lstStyle/>
          <a:p>
            <a:pPr>
              <a:buNone/>
            </a:pPr>
            <a:r>
              <a:rPr lang="ru-RU" b="0" dirty="0">
                <a:solidFill>
                  <a:srgbClr val="FF0000"/>
                </a:solidFill>
              </a:rPr>
              <a:t>Танцы народов мира</a:t>
            </a:r>
            <a:br>
              <a:rPr lang="ru-RU" b="0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11960" y="1268760"/>
            <a:ext cx="4176464" cy="475252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/>
              <a:t>- </a:t>
            </a:r>
            <a:r>
              <a:rPr lang="ru-RU" b="1" dirty="0" err="1"/>
              <a:t>Русский-народный</a:t>
            </a:r>
            <a:r>
              <a:rPr lang="ru-RU" b="1" dirty="0"/>
              <a:t>  танец</a:t>
            </a:r>
            <a:endParaRPr lang="en-US" b="1" dirty="0"/>
          </a:p>
          <a:p>
            <a:pPr algn="l"/>
            <a:r>
              <a:rPr lang="en-US" b="1" dirty="0"/>
              <a:t>- </a:t>
            </a:r>
            <a:r>
              <a:rPr lang="ru-RU" b="1" dirty="0"/>
              <a:t>Украинский танец  « Гопак»«</a:t>
            </a:r>
            <a:endParaRPr lang="en-US" b="1" dirty="0"/>
          </a:p>
          <a:p>
            <a:pPr algn="l"/>
            <a:r>
              <a:rPr lang="en-US" b="1" dirty="0"/>
              <a:t>- </a:t>
            </a:r>
            <a:r>
              <a:rPr lang="ru-RU" b="1" dirty="0"/>
              <a:t>Белорусский танец«Лявониха», «</a:t>
            </a:r>
            <a:r>
              <a:rPr lang="ru-RU" b="1" dirty="0" err="1"/>
              <a:t>Крыжачок</a:t>
            </a:r>
            <a:r>
              <a:rPr lang="ru-RU" b="1" dirty="0"/>
              <a:t>»</a:t>
            </a:r>
            <a:endParaRPr lang="en-US" b="1" dirty="0"/>
          </a:p>
          <a:p>
            <a:pPr algn="l"/>
            <a:r>
              <a:rPr lang="en-US" b="1" dirty="0"/>
              <a:t>- </a:t>
            </a:r>
            <a:r>
              <a:rPr lang="ru-RU" b="1" dirty="0"/>
              <a:t>Шотландские танцы</a:t>
            </a:r>
            <a:r>
              <a:rPr lang="en-US" b="1" dirty="0"/>
              <a:t> </a:t>
            </a:r>
            <a:r>
              <a:rPr lang="ru-RU" b="1" dirty="0"/>
              <a:t>«</a:t>
            </a:r>
            <a:r>
              <a:rPr lang="ru-RU" b="1" dirty="0" err="1"/>
              <a:t>Хайланд</a:t>
            </a:r>
            <a:r>
              <a:rPr lang="ru-RU" b="1" dirty="0"/>
              <a:t>»</a:t>
            </a:r>
          </a:p>
          <a:p>
            <a:pPr algn="l"/>
            <a:r>
              <a:rPr lang="en-US" b="1" dirty="0"/>
              <a:t>- </a:t>
            </a:r>
            <a:r>
              <a:rPr lang="ru-RU" b="1" dirty="0"/>
              <a:t>Японский танец « </a:t>
            </a:r>
            <a:r>
              <a:rPr lang="ru-RU" b="1" dirty="0" err="1"/>
              <a:t>Буто</a:t>
            </a:r>
            <a:r>
              <a:rPr lang="ru-RU" b="1" dirty="0"/>
              <a:t>» </a:t>
            </a:r>
          </a:p>
          <a:p>
            <a:pPr algn="l">
              <a:lnSpc>
                <a:spcPct val="150000"/>
              </a:lnSpc>
            </a:pPr>
            <a:r>
              <a:rPr lang="en-US" b="1" dirty="0"/>
              <a:t>- </a:t>
            </a:r>
            <a:r>
              <a:rPr lang="ru-RU" b="1" dirty="0"/>
              <a:t>Индийские танцы в стиле </a:t>
            </a:r>
            <a:r>
              <a:rPr lang="ru-RU" b="1" dirty="0" err="1"/>
              <a:t>Болливуд</a:t>
            </a:r>
            <a:r>
              <a:rPr lang="ru-RU" b="1" dirty="0"/>
              <a:t>; </a:t>
            </a:r>
            <a:br>
              <a:rPr lang="ru-RU" b="1" dirty="0"/>
            </a:br>
            <a:r>
              <a:rPr lang="en-US" b="1" dirty="0"/>
              <a:t>- </a:t>
            </a:r>
            <a:r>
              <a:rPr lang="ru-RU" b="1" dirty="0"/>
              <a:t>Ирландские танцы </a:t>
            </a:r>
          </a:p>
          <a:p>
            <a:pPr algn="l"/>
            <a:r>
              <a:rPr lang="en-US" b="1" dirty="0"/>
              <a:t>- </a:t>
            </a:r>
            <a:r>
              <a:rPr lang="ru-RU" b="1" dirty="0"/>
              <a:t>Испанские танцы « Фламенко»</a:t>
            </a:r>
          </a:p>
          <a:p>
            <a:pPr algn="l"/>
            <a:r>
              <a:rPr lang="en-US" b="1" dirty="0"/>
              <a:t>- </a:t>
            </a:r>
            <a:r>
              <a:rPr lang="ru-RU" b="1" dirty="0"/>
              <a:t>Цыганские танцы </a:t>
            </a:r>
          </a:p>
          <a:p>
            <a:pPr algn="l"/>
            <a:r>
              <a:rPr lang="en-US" b="1" dirty="0"/>
              <a:t>- </a:t>
            </a:r>
            <a:r>
              <a:rPr lang="ru-RU" b="1" dirty="0"/>
              <a:t>Кавказские танцы « Лезгинка»</a:t>
            </a:r>
          </a:p>
          <a:p>
            <a:endParaRPr lang="ru-RU" b="1" dirty="0"/>
          </a:p>
          <a:p>
            <a:endParaRPr lang="ru-RU" b="1" dirty="0"/>
          </a:p>
        </p:txBody>
      </p:sp>
      <p:pic>
        <p:nvPicPr>
          <p:cNvPr id="4" name="Рисунок 3" descr="3071 (1).jpg"/>
          <p:cNvPicPr>
            <a:picLocks noChangeAspect="1"/>
          </p:cNvPicPr>
          <p:nvPr/>
        </p:nvPicPr>
        <p:blipFill>
          <a:blip r:embed="rId2" cstate="print"/>
          <a:srcRect r="2090" b="24647"/>
          <a:stretch>
            <a:fillRect/>
          </a:stretch>
        </p:blipFill>
        <p:spPr>
          <a:xfrm>
            <a:off x="323528" y="1340768"/>
            <a:ext cx="3510742" cy="467865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244285" cy="1224136"/>
          </a:xfrm>
        </p:spPr>
        <p:txBody>
          <a:bodyPr/>
          <a:lstStyle/>
          <a:p>
            <a:pPr algn="l"/>
            <a:r>
              <a:rPr lang="ru-RU" sz="3200" dirty="0">
                <a:solidFill>
                  <a:srgbClr val="FF0000"/>
                </a:solidFill>
              </a:rPr>
              <a:t>Русский танец. Позиции рук.</a:t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124744"/>
            <a:ext cx="7453380" cy="5472608"/>
          </a:xfrm>
        </p:spPr>
        <p:txBody>
          <a:bodyPr>
            <a:normAutofit fontScale="77500" lnSpcReduction="20000"/>
          </a:bodyPr>
          <a:lstStyle/>
          <a:p>
            <a:pPr algn="l" fontAlgn="base"/>
            <a:r>
              <a:rPr lang="ru-RU" dirty="0"/>
              <a:t>Исходная позиция.</a:t>
            </a:r>
          </a:p>
          <a:p>
            <a:pPr algn="l" fontAlgn="base"/>
            <a:r>
              <a:rPr lang="ru-RU" dirty="0"/>
              <a:t>Обе руки свободно по бокам опущены вниз, кисти направлены ладонями или к корпусу, или вперед.</a:t>
            </a:r>
          </a:p>
          <a:p>
            <a:pPr algn="l" fontAlgn="base"/>
            <a:r>
              <a:rPr lang="ru-RU" b="1" dirty="0"/>
              <a:t>1-я позиция.</a:t>
            </a:r>
            <a:br>
              <a:rPr lang="ru-RU" dirty="0"/>
            </a:br>
            <a:r>
              <a:rPr lang="ru-RU" dirty="0"/>
              <a:t>Обе руки подняты вперед, локти свободны, кисти направлены ладонями вверх.</a:t>
            </a:r>
          </a:p>
          <a:p>
            <a:pPr algn="l" fontAlgn="base"/>
            <a:r>
              <a:rPr lang="ru-RU" b="1" dirty="0"/>
              <a:t>2-я позиция.</a:t>
            </a:r>
            <a:br>
              <a:rPr lang="ru-RU" dirty="0"/>
            </a:br>
            <a:r>
              <a:rPr lang="ru-RU" dirty="0"/>
              <a:t>Обе руки широко раскрыты в стороны, локти не напряжены, кисти направлены ладонями вверх и слегка вперед.</a:t>
            </a:r>
          </a:p>
          <a:p>
            <a:pPr algn="l" fontAlgn="base"/>
            <a:endParaRPr lang="ru-RU" dirty="0"/>
          </a:p>
          <a:p>
            <a:pPr algn="l" fontAlgn="base"/>
            <a:endParaRPr lang="ru-RU" dirty="0"/>
          </a:p>
          <a:p>
            <a:pPr algn="l" fontAlgn="base"/>
            <a:endParaRPr lang="ru-RU" dirty="0"/>
          </a:p>
          <a:p>
            <a:pPr algn="l" fontAlgn="base"/>
            <a:endParaRPr lang="ru-RU" dirty="0"/>
          </a:p>
          <a:p>
            <a:pPr algn="l" fontAlgn="base"/>
            <a:endParaRPr lang="ru-RU" b="1" dirty="0"/>
          </a:p>
          <a:p>
            <a:pPr algn="l" fontAlgn="base"/>
            <a:r>
              <a:rPr lang="ru-RU" b="1" dirty="0"/>
              <a:t>3-я позиция.</a:t>
            </a:r>
            <a:br>
              <a:rPr lang="ru-RU" dirty="0"/>
            </a:br>
            <a:r>
              <a:rPr lang="ru-RU" dirty="0"/>
              <a:t>В чистом виде 3-я позиция не характерна для русских танцев. В женском танце обе руки исполнительницы иногда поднимаются в 3-ю позицию, когда девушка обыгрывает платок, держа его двумя руками за концы. В сценическом русском танце руки девушки иногда проводятся через 3-ю позицию, раскрываясь в стороны. Значительно чаще поднимается в 3-ю позицию одна рука, тогда как другая находится в ином положении.</a:t>
            </a:r>
          </a:p>
          <a:p>
            <a:pPr algn="l"/>
            <a:endParaRPr lang="ru-RU" dirty="0"/>
          </a:p>
        </p:txBody>
      </p:sp>
      <p:pic>
        <p:nvPicPr>
          <p:cNvPr id="4" name="Рисунок 3" descr="1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3212976"/>
            <a:ext cx="3810000" cy="145732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1" y="476672"/>
            <a:ext cx="7694240" cy="432048"/>
          </a:xfrm>
        </p:spPr>
        <p:txBody>
          <a:bodyPr/>
          <a:lstStyle/>
          <a:p>
            <a:pPr>
              <a:buNone/>
            </a:pPr>
            <a:r>
              <a:rPr lang="ru-RU" sz="2800" dirty="0">
                <a:solidFill>
                  <a:srgbClr val="FF0000"/>
                </a:solidFill>
              </a:rPr>
              <a:t>Позиция ног в русском народном танце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1196752"/>
            <a:ext cx="6400800" cy="4680520"/>
          </a:xfrm>
        </p:spPr>
        <p:txBody>
          <a:bodyPr>
            <a:normAutofit/>
          </a:bodyPr>
          <a:lstStyle/>
          <a:p>
            <a:r>
              <a:rPr lang="ru-RU" sz="1400" b="1" i="1" dirty="0"/>
              <a:t>В народном танце используется:</a:t>
            </a:r>
            <a:endParaRPr lang="ru-RU" sz="1400" dirty="0"/>
          </a:p>
          <a:p>
            <a:pPr marL="388620" indent="-342900">
              <a:buAutoNum type="arabicPeriod"/>
            </a:pPr>
            <a:r>
              <a:rPr lang="ru-RU" sz="1400" b="1" i="1" dirty="0"/>
              <a:t>5 выворотных положений классического танца - I, II, III, IV, V. </a:t>
            </a:r>
            <a:endParaRPr lang="en-US" sz="1400" b="1" i="1" dirty="0"/>
          </a:p>
          <a:p>
            <a:pPr marL="388620" indent="-342900">
              <a:buAutoNum type="arabicPeriod"/>
            </a:pPr>
            <a:r>
              <a:rPr lang="ru-RU" sz="1200" b="1" i="1" dirty="0"/>
              <a:t>5 прямых:</a:t>
            </a:r>
            <a:endParaRPr lang="ru-RU" sz="1200" dirty="0"/>
          </a:p>
          <a:p>
            <a:r>
              <a:rPr lang="ru-RU" sz="1200" b="1" i="1" dirty="0"/>
              <a:t>I прямая - обе ноги поставлены рядом и соприкасаются внутренними сторонами стоп.</a:t>
            </a:r>
            <a:endParaRPr lang="ru-RU" sz="1200" dirty="0"/>
          </a:p>
          <a:p>
            <a:r>
              <a:rPr lang="ru-RU" sz="1200" b="1" i="1" dirty="0"/>
              <a:t>II - обе ноги поставлены параллельно на расстоянии стопы друг от друга.</a:t>
            </a:r>
            <a:endParaRPr lang="ru-RU" sz="1200" dirty="0"/>
          </a:p>
          <a:p>
            <a:r>
              <a:rPr lang="ru-RU" sz="1200" b="1" i="1" dirty="0"/>
              <a:t>III - обе ноги поставлены рядом и соприкасаются внутренними сторонами стоп; каблук одной ноги находится у середины стопы другой.</a:t>
            </a:r>
            <a:endParaRPr lang="ru-RU" sz="1200" dirty="0"/>
          </a:p>
          <a:p>
            <a:r>
              <a:rPr lang="ru-RU" sz="1200" b="1" i="1" dirty="0"/>
              <a:t>IV - обе ноги поставлены на одной прямой линии друг перед другом на расстоянии стопы.</a:t>
            </a:r>
            <a:endParaRPr lang="ru-RU" sz="1200" dirty="0"/>
          </a:p>
          <a:p>
            <a:r>
              <a:rPr lang="ru-RU" sz="1200" b="1" i="1" dirty="0"/>
              <a:t>V - обе ноги поставлены по одной линии друг перед другом; каблук одной ноги соприкасается с носком другой.</a:t>
            </a:r>
            <a:endParaRPr lang="ru-RU" sz="1200" dirty="0"/>
          </a:p>
        </p:txBody>
      </p:sp>
      <p:pic>
        <p:nvPicPr>
          <p:cNvPr id="4" name="Рисунок 3" descr="agm20946.jpg"/>
          <p:cNvPicPr>
            <a:picLocks noChangeAspect="1"/>
          </p:cNvPicPr>
          <p:nvPr/>
        </p:nvPicPr>
        <p:blipFill>
          <a:blip r:embed="rId2" cstate="print"/>
          <a:srcRect b="8179"/>
          <a:stretch>
            <a:fillRect/>
          </a:stretch>
        </p:blipFill>
        <p:spPr>
          <a:xfrm>
            <a:off x="1403648" y="4437112"/>
            <a:ext cx="5715000" cy="216024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764704"/>
            <a:ext cx="7021332" cy="4678267"/>
          </a:xfrm>
        </p:spPr>
        <p:txBody>
          <a:bodyPr>
            <a:normAutofit/>
          </a:bodyPr>
          <a:lstStyle/>
          <a:p>
            <a:pPr algn="l"/>
            <a:r>
              <a:rPr lang="en-US" b="1" i="1" dirty="0">
                <a:solidFill>
                  <a:srgbClr val="C00000"/>
                </a:solidFill>
              </a:rPr>
              <a:t>3</a:t>
            </a:r>
            <a:r>
              <a:rPr lang="en-US" b="1" i="1" dirty="0"/>
              <a:t>.</a:t>
            </a:r>
            <a:r>
              <a:rPr lang="ru-RU" b="1" i="1" dirty="0"/>
              <a:t>2 закрытые</a:t>
            </a:r>
            <a:r>
              <a:rPr lang="en-US" b="1" i="1" dirty="0"/>
              <a:t> </a:t>
            </a:r>
            <a:r>
              <a:rPr lang="ru-RU" b="1" i="1" dirty="0"/>
              <a:t>позиции ног .</a:t>
            </a:r>
            <a:endParaRPr lang="ru-RU" dirty="0"/>
          </a:p>
          <a:p>
            <a:pPr algn="l"/>
            <a:r>
              <a:rPr lang="ru-RU" b="1" i="1" dirty="0"/>
              <a:t>I - обе ноги повернуты внутрь и поставлены носками вместе; каблуки разведены в сторону.</a:t>
            </a:r>
            <a:endParaRPr lang="ru-RU" dirty="0"/>
          </a:p>
          <a:p>
            <a:pPr algn="l"/>
            <a:r>
              <a:rPr lang="ru-RU" b="1" i="1" dirty="0"/>
              <a:t>II - обе ноги повернуты внутрь и поставлены друг от друга на расстоянии стопы между носками; каблуки разведены в стороны. Во всех перечисленных позициях тяжесть корпуса распределена равномерно на обе ноги, ноги в коленях вытянуты.</a:t>
            </a:r>
            <a:endParaRPr lang="ru-RU" dirty="0"/>
          </a:p>
          <a:p>
            <a:pPr algn="l"/>
            <a:endParaRPr lang="ru-RU" dirty="0"/>
          </a:p>
        </p:txBody>
      </p:sp>
      <p:pic>
        <p:nvPicPr>
          <p:cNvPr id="4" name="Рисунок 3" descr="dgdho20947.jpg"/>
          <p:cNvPicPr>
            <a:picLocks noChangeAspect="1"/>
          </p:cNvPicPr>
          <p:nvPr/>
        </p:nvPicPr>
        <p:blipFill>
          <a:blip r:embed="rId2" cstate="print"/>
          <a:srcRect b="11240"/>
          <a:stretch>
            <a:fillRect/>
          </a:stretch>
        </p:blipFill>
        <p:spPr>
          <a:xfrm>
            <a:off x="2771800" y="4005064"/>
            <a:ext cx="2857500" cy="208823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97346"/>
            <a:ext cx="741682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Викторина : выбери один верный ответ </a:t>
            </a:r>
            <a:r>
              <a:rPr lang="en-US" sz="2000" b="1" dirty="0"/>
              <a:t>.</a:t>
            </a:r>
            <a:endParaRPr lang="ru-RU" sz="2000" b="1" dirty="0"/>
          </a:p>
          <a:p>
            <a:r>
              <a:rPr lang="ru-RU" b="1" dirty="0"/>
              <a:t> </a:t>
            </a:r>
            <a:r>
              <a:rPr lang="ru-RU" sz="2000" b="1" dirty="0"/>
              <a:t>1.Обувь балерины?</a:t>
            </a:r>
            <a:endParaRPr lang="ru-RU" sz="2000" dirty="0"/>
          </a:p>
          <a:p>
            <a:r>
              <a:rPr lang="ru-RU" sz="2000" dirty="0"/>
              <a:t>а) балетки;</a:t>
            </a:r>
          </a:p>
          <a:p>
            <a:r>
              <a:rPr lang="ru-RU" sz="2000" dirty="0"/>
              <a:t>б) </a:t>
            </a:r>
            <a:r>
              <a:rPr lang="ru-RU" sz="2000" dirty="0" err="1"/>
              <a:t>джазовки</a:t>
            </a:r>
            <a:r>
              <a:rPr lang="ru-RU" sz="2000" dirty="0"/>
              <a:t>;</a:t>
            </a:r>
          </a:p>
          <a:p>
            <a:r>
              <a:rPr lang="ru-RU" sz="2000" dirty="0"/>
              <a:t>в) пуанты.</a:t>
            </a:r>
          </a:p>
          <a:p>
            <a:endParaRPr lang="ru-RU" sz="2000" b="1" dirty="0"/>
          </a:p>
          <a:p>
            <a:r>
              <a:rPr lang="ru-RU" sz="2000" b="1" dirty="0"/>
              <a:t>2 .Как называется балетная юбка?</a:t>
            </a:r>
            <a:endParaRPr lang="ru-RU" sz="2000" dirty="0"/>
          </a:p>
          <a:p>
            <a:r>
              <a:rPr lang="ru-RU" sz="2000" dirty="0"/>
              <a:t>а) пачка;</a:t>
            </a:r>
          </a:p>
          <a:p>
            <a:r>
              <a:rPr lang="ru-RU" sz="2000" dirty="0"/>
              <a:t>б) зонтик;</a:t>
            </a:r>
          </a:p>
          <a:p>
            <a:r>
              <a:rPr lang="ru-RU" sz="2000" dirty="0"/>
              <a:t>в) карандаш.</a:t>
            </a:r>
          </a:p>
          <a:p>
            <a:endParaRPr lang="ru-RU" sz="2000" dirty="0"/>
          </a:p>
          <a:p>
            <a:r>
              <a:rPr lang="ru-RU" sz="2000" b="1" dirty="0"/>
              <a:t>3</a:t>
            </a:r>
            <a:r>
              <a:rPr lang="en-US" sz="2000" b="1" dirty="0"/>
              <a:t>. </a:t>
            </a:r>
            <a:r>
              <a:rPr lang="ru-RU" sz="2000" dirty="0"/>
              <a:t> </a:t>
            </a:r>
            <a:r>
              <a:rPr lang="ru-RU" sz="2000" b="1" dirty="0"/>
              <a:t>Сколько позиций рук в классическом танце?</a:t>
            </a:r>
            <a:endParaRPr lang="ru-RU" sz="2000" dirty="0"/>
          </a:p>
          <a:p>
            <a:r>
              <a:rPr lang="ru-RU" sz="2000" dirty="0"/>
              <a:t>а) 2;</a:t>
            </a:r>
          </a:p>
          <a:p>
            <a:r>
              <a:rPr lang="ru-RU" sz="2000" dirty="0"/>
              <a:t>б) 4;</a:t>
            </a:r>
          </a:p>
          <a:p>
            <a:r>
              <a:rPr lang="ru-RU" sz="2000" dirty="0"/>
              <a:t>в) 3.</a:t>
            </a:r>
            <a:endParaRPr lang="en-US" sz="2000" dirty="0"/>
          </a:p>
          <a:p>
            <a:endParaRPr lang="ru-RU" sz="2000" dirty="0"/>
          </a:p>
          <a:p>
            <a:r>
              <a:rPr lang="en-US" sz="2000" b="1" dirty="0"/>
              <a:t>4</a:t>
            </a:r>
            <a:r>
              <a:rPr lang="ru-RU" sz="2000" b="1" dirty="0"/>
              <a:t>.Сколько позиций ног в русском – народном танце :</a:t>
            </a:r>
            <a:endParaRPr lang="ru-RU" sz="2000" dirty="0"/>
          </a:p>
          <a:p>
            <a:r>
              <a:rPr lang="ru-RU" sz="2000" dirty="0"/>
              <a:t>а) 12;</a:t>
            </a:r>
          </a:p>
          <a:p>
            <a:r>
              <a:rPr lang="ru-RU" sz="2000" dirty="0"/>
              <a:t>б)  5 ;</a:t>
            </a:r>
          </a:p>
          <a:p>
            <a:r>
              <a:rPr lang="ru-RU" sz="2000" dirty="0"/>
              <a:t>в) 10. </a:t>
            </a:r>
            <a:endParaRPr lang="en-US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92696"/>
            <a:ext cx="67687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5.Назовите приспособление, служащее опорой танцовщикам:</a:t>
            </a:r>
            <a:endParaRPr lang="ru-RU" sz="2000" dirty="0"/>
          </a:p>
          <a:p>
            <a:r>
              <a:rPr lang="ru-RU" sz="2000" dirty="0"/>
              <a:t>а) станок;</a:t>
            </a:r>
          </a:p>
          <a:p>
            <a:r>
              <a:rPr lang="ru-RU" sz="2000" dirty="0"/>
              <a:t>б) палка;</a:t>
            </a:r>
          </a:p>
          <a:p>
            <a:r>
              <a:rPr lang="ru-RU" sz="2000" dirty="0"/>
              <a:t>в) обруч.</a:t>
            </a:r>
          </a:p>
          <a:p>
            <a:r>
              <a:rPr lang="ru-RU" sz="2000" dirty="0"/>
              <a:t> </a:t>
            </a:r>
            <a:endParaRPr lang="en-US" sz="2000" dirty="0"/>
          </a:p>
          <a:p>
            <a:r>
              <a:rPr lang="ru-RU" sz="2000" b="1" dirty="0"/>
              <a:t>6</a:t>
            </a:r>
            <a:r>
              <a:rPr lang="en-US" sz="2000" b="1" dirty="0"/>
              <a:t>.</a:t>
            </a:r>
            <a:r>
              <a:rPr lang="ru-RU" sz="2000" b="1" dirty="0"/>
              <a:t>Назовите один из самых известных </a:t>
            </a:r>
            <a:r>
              <a:rPr lang="en-US" sz="2000" b="1" dirty="0"/>
              <a:t> </a:t>
            </a:r>
            <a:r>
              <a:rPr lang="ru-RU" sz="2000" b="1" dirty="0"/>
              <a:t>Па- де- </a:t>
            </a:r>
            <a:r>
              <a:rPr lang="ru-RU" sz="2000" b="1" dirty="0" err="1"/>
              <a:t>катр</a:t>
            </a:r>
            <a:r>
              <a:rPr lang="ru-RU" sz="2000" b="1" dirty="0"/>
              <a:t>:</a:t>
            </a:r>
          </a:p>
          <a:p>
            <a:r>
              <a:rPr lang="ru-RU" sz="2000" dirty="0"/>
              <a:t>а)  Вариация принцессы Авроры из « Спящей красавицы»</a:t>
            </a:r>
          </a:p>
          <a:p>
            <a:r>
              <a:rPr lang="ru-RU" sz="2000" dirty="0"/>
              <a:t>б) Танец маленьких лебедей </a:t>
            </a:r>
          </a:p>
          <a:p>
            <a:r>
              <a:rPr lang="ru-RU" sz="2000" dirty="0"/>
              <a:t>в)Дуэт  Одетты и </a:t>
            </a:r>
            <a:r>
              <a:rPr lang="ru-RU" sz="2000" dirty="0" err="1"/>
              <a:t>Зигфрид</a:t>
            </a:r>
            <a:r>
              <a:rPr lang="ru-RU" sz="2000" dirty="0"/>
              <a:t> </a:t>
            </a:r>
          </a:p>
          <a:p>
            <a:endParaRPr lang="ru-RU" sz="2000" b="1" dirty="0"/>
          </a:p>
          <a:p>
            <a:endParaRPr lang="ru-RU" sz="2000" b="1" dirty="0"/>
          </a:p>
          <a:p>
            <a:r>
              <a:rPr lang="ru-RU" sz="2000" b="1" dirty="0"/>
              <a:t>7</a:t>
            </a:r>
            <a:r>
              <a:rPr lang="en-US" sz="2000" b="1" dirty="0"/>
              <a:t>. </a:t>
            </a:r>
            <a:r>
              <a:rPr lang="ru-RU" sz="2000" b="1" dirty="0"/>
              <a:t>Как называется японский народный  танец ?</a:t>
            </a:r>
          </a:p>
          <a:p>
            <a:r>
              <a:rPr lang="ru-RU" sz="2000" dirty="0"/>
              <a:t>а) Лезгинка ;</a:t>
            </a:r>
          </a:p>
          <a:p>
            <a:r>
              <a:rPr lang="ru-RU" sz="2000" dirty="0"/>
              <a:t>б) </a:t>
            </a:r>
            <a:r>
              <a:rPr lang="ru-RU" sz="2000" dirty="0" err="1"/>
              <a:t>Хайланд</a:t>
            </a:r>
            <a:r>
              <a:rPr lang="ru-RU" sz="2000" dirty="0"/>
              <a:t>;</a:t>
            </a:r>
          </a:p>
          <a:p>
            <a:r>
              <a:rPr lang="ru-RU" sz="2000" dirty="0"/>
              <a:t>в) </a:t>
            </a:r>
            <a:r>
              <a:rPr lang="ru-RU" sz="2000" dirty="0" err="1"/>
              <a:t>Буто</a:t>
            </a:r>
            <a:r>
              <a:rPr lang="ru-RU" sz="2000" dirty="0"/>
              <a:t> .</a:t>
            </a:r>
          </a:p>
          <a:p>
            <a:endParaRPr lang="ru-RU" sz="2000" dirty="0"/>
          </a:p>
          <a:p>
            <a:endParaRPr lang="ru-RU" sz="2000" b="1" dirty="0"/>
          </a:p>
          <a:p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2884" y="1772816"/>
            <a:ext cx="7280007" cy="324035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79712" y="5301208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en-US" dirty="0"/>
              <a:t>                 </a:t>
            </a:r>
            <a:r>
              <a:rPr lang="ru-RU" sz="2000" b="1" dirty="0"/>
              <a:t>г</a:t>
            </a:r>
            <a:r>
              <a:rPr lang="en-US" sz="2000" b="1" dirty="0"/>
              <a:t>.</a:t>
            </a:r>
            <a:r>
              <a:rPr lang="ru-RU" sz="2000" b="1" dirty="0"/>
              <a:t>  Москва 2020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6EBB6229-3811-C996-C396-2589624C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3" y="188640"/>
            <a:ext cx="7766248" cy="144016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Значение  классического и народного танца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7D81877A-6519-BF22-19EE-38C6C46FFAA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2177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/>
              <a:t> 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r>
              <a:rPr lang="ru-RU" dirty="0"/>
              <a:t> Классический и народный танец занимает особое место среди других, являясь фундаментом всей хореографической подготовки. </a:t>
            </a:r>
          </a:p>
          <a:p>
            <a:pPr marL="45720" indent="0">
              <a:buNone/>
            </a:pPr>
            <a:r>
              <a:rPr lang="ru-RU" dirty="0"/>
              <a:t>   Классический танец обладает наиболее совершенной системой обучения и тренировки воспитанников, основанной на глубоких анатомических и физиологических закономерностях. </a:t>
            </a:r>
          </a:p>
          <a:p>
            <a:pPr marL="45720" indent="0">
              <a:buNone/>
            </a:pPr>
            <a:r>
              <a:rPr lang="ru-RU" dirty="0"/>
              <a:t>   Народный танец берет свои истоки из классического танца с характерными отличиями.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905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F71120-CF7B-2C28-5B94-283325C0C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692696"/>
            <a:ext cx="6326088" cy="482247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Цели и задачи.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B60343-F9D8-1C6A-27A2-CBFE30CE103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3000" y="1700808"/>
            <a:ext cx="6400800" cy="4176464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dirty="0"/>
              <a:t>Главная задача классического танца: заложить фундамент для формирования всего комплекса знаний, навыков, умений, качеств, которыми должен будет обладать танцовщик. Выполнение этой задачи предполагает:</a:t>
            </a:r>
          </a:p>
          <a:p>
            <a:pPr marL="45720" indent="0">
              <a:buNone/>
            </a:pP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выработку правильной осанки на основе принятой в классическом танце постановки корпуса, ног, рук, головы;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усвоение основных движений классического экзерсиса, на основе выработки мышечных ощущений, обеспечивающих наиболее правильное их исполнение;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формирование начальных навыков координации движений;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работу над развитием природных данных.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902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11856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Французское слово </a:t>
            </a:r>
            <a:r>
              <a:rPr lang="ru-RU" sz="2000" i="1" dirty="0"/>
              <a:t>БАЛЕТ</a:t>
            </a:r>
            <a:r>
              <a:rPr lang="ru-RU" sz="2000" dirty="0"/>
              <a:t> происходит от итальянского </a:t>
            </a:r>
          </a:p>
          <a:p>
            <a:pPr algn="ctr"/>
            <a:r>
              <a:rPr lang="ru-RU" sz="2000" dirty="0"/>
              <a:t>слова</a:t>
            </a:r>
            <a:r>
              <a:rPr lang="en-US" sz="2000" dirty="0"/>
              <a:t> </a:t>
            </a:r>
            <a:r>
              <a:rPr lang="en-US" sz="2000" i="1" dirty="0"/>
              <a:t>ballo</a:t>
            </a:r>
            <a:r>
              <a:rPr lang="ru-RU" sz="2000" i="1" dirty="0"/>
              <a:t> </a:t>
            </a:r>
            <a:r>
              <a:rPr lang="ru-RU" sz="2000" dirty="0"/>
              <a:t>(балло) – «танец, пляска».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5656" y="980728"/>
            <a:ext cx="6359772" cy="42237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8316416" y="641762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6119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0454" y="5157192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Во Франции в Х</a:t>
            </a:r>
            <a:r>
              <a:rPr lang="en-US" sz="2000" dirty="0"/>
              <a:t>VII </a:t>
            </a:r>
            <a:r>
              <a:rPr lang="ru-RU" sz="2000" dirty="0"/>
              <a:t>веке был популярен придворный балет.</a:t>
            </a:r>
          </a:p>
          <a:p>
            <a:pPr algn="ctr"/>
            <a:r>
              <a:rPr lang="ru-RU" sz="2000" dirty="0"/>
              <a:t>Это было пышное зрелище, в котором иногда участвовали король, королева, придворные.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1680" y="980727"/>
            <a:ext cx="6043910" cy="38832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8225011" y="63805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0640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725144"/>
            <a:ext cx="77048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Как отдельный самостоятельный спектакль балет появился в </a:t>
            </a:r>
          </a:p>
          <a:p>
            <a:pPr algn="ctr"/>
            <a:r>
              <a:rPr lang="en-US" sz="2000" dirty="0"/>
              <a:t>XVIII </a:t>
            </a:r>
            <a:r>
              <a:rPr lang="ru-RU" sz="2000" dirty="0"/>
              <a:t>веке во Франции. Именно в этой стране сложились определённые традиции </a:t>
            </a:r>
            <a:r>
              <a:rPr lang="ru-RU" sz="2000" i="1" dirty="0"/>
              <a:t>классического балета </a:t>
            </a:r>
            <a:r>
              <a:rPr lang="ru-RU" sz="2000" dirty="0"/>
              <a:t>и элементы хореографии </a:t>
            </a:r>
            <a:r>
              <a:rPr lang="ru-RU" sz="2000" i="1" dirty="0"/>
              <a:t>классического танца</a:t>
            </a:r>
            <a:r>
              <a:rPr lang="ru-RU" sz="2000" dirty="0"/>
              <a:t>, которые сохранились до нашего времени.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1720" y="797435"/>
            <a:ext cx="5040560" cy="36658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8350200" y="64064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602189990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35596" y="5085184"/>
            <a:ext cx="7488832" cy="1342679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000" i="1" dirty="0"/>
              <a:t>Балет</a:t>
            </a:r>
            <a:r>
              <a:rPr lang="ru-RU" sz="2000" dirty="0"/>
              <a:t>-это музыкальный театральный спектакль, в котором объединяются танец, пантомима, музыка и сценическое действие.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6447" y="980728"/>
            <a:ext cx="6089889" cy="38746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extBox 1"/>
          <p:cNvSpPr txBox="1"/>
          <p:nvPr/>
        </p:nvSpPr>
        <p:spPr>
          <a:xfrm>
            <a:off x="8316416" y="6365209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66984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815838"/>
            <a:ext cx="82809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Шаг- по французски </a:t>
            </a:r>
            <a:r>
              <a:rPr lang="ru-RU" sz="2000" i="1" dirty="0"/>
              <a:t>па.</a:t>
            </a:r>
            <a:r>
              <a:rPr lang="ru-RU" sz="2000" dirty="0"/>
              <a:t> А па в балете-это танцевальное движение, танцевальный приём.</a:t>
            </a:r>
          </a:p>
          <a:p>
            <a:pPr algn="ctr"/>
            <a:r>
              <a:rPr lang="ru-RU" sz="2000" i="1" dirty="0"/>
              <a:t>Пуанты</a:t>
            </a:r>
            <a:r>
              <a:rPr lang="ru-RU" sz="2000" dirty="0"/>
              <a:t>-специальная обувь для женского классического танца, танца на кончиках пальцев.</a:t>
            </a:r>
          </a:p>
          <a:p>
            <a:r>
              <a:rPr lang="ru-RU" sz="2000" i="1" dirty="0"/>
              <a:t>Пачка- </a:t>
            </a:r>
            <a:r>
              <a:rPr lang="ru-RU" sz="2000" dirty="0"/>
              <a:t>жёсткая юбка, используемая в балете для танцовщиц.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0032" y="1196752"/>
            <a:ext cx="3552803" cy="26646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4" y="556166"/>
            <a:ext cx="2736304" cy="37727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8244408" y="644705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98840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1857</TotalTime>
  <Words>1612</Words>
  <Application>Microsoft Office PowerPoint</Application>
  <PresentationFormat>Экран (4:3)</PresentationFormat>
  <Paragraphs>158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Georgia</vt:lpstr>
      <vt:lpstr>Trebuchet MS</vt:lpstr>
      <vt:lpstr>Воздушный поток</vt:lpstr>
      <vt:lpstr> Классический  и народный танец </vt:lpstr>
      <vt:lpstr>Презентация PowerPoint</vt:lpstr>
      <vt:lpstr>Значение  классического и народного танца</vt:lpstr>
      <vt:lpstr>Цели и задачи.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Позиции ног </vt:lpstr>
      <vt:lpstr>Описание позиций ног: </vt:lpstr>
      <vt:lpstr>Позиции рук </vt:lpstr>
      <vt:lpstr>Презентация PowerPoint</vt:lpstr>
      <vt:lpstr>Презентация PowerPoint</vt:lpstr>
      <vt:lpstr>Практическое задание : выполните сочетание позиции рук и ног как на рисунке ниже, и вышлите фотографии на общешкольную почту до 14 апреля.</vt:lpstr>
      <vt:lpstr>Народный танец</vt:lpstr>
      <vt:lpstr>Танцы народов мира </vt:lpstr>
      <vt:lpstr>Русский танец. Позиции рук. </vt:lpstr>
      <vt:lpstr>Позиция ног в русском народном танце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Пользователь</cp:lastModifiedBy>
  <cp:revision>338</cp:revision>
  <dcterms:created xsi:type="dcterms:W3CDTF">2012-05-23T11:36:39Z</dcterms:created>
  <dcterms:modified xsi:type="dcterms:W3CDTF">2024-11-14T16:56:57Z</dcterms:modified>
</cp:coreProperties>
</file>