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0" r:id="rId2"/>
    <p:sldId id="308" r:id="rId3"/>
    <p:sldId id="326" r:id="rId4"/>
    <p:sldId id="333" r:id="rId5"/>
    <p:sldId id="335" r:id="rId6"/>
    <p:sldId id="334" r:id="rId7"/>
    <p:sldId id="258" r:id="rId8"/>
    <p:sldId id="259" r:id="rId9"/>
    <p:sldId id="260" r:id="rId10"/>
    <p:sldId id="261" r:id="rId11"/>
    <p:sldId id="262" r:id="rId12"/>
    <p:sldId id="322" r:id="rId13"/>
    <p:sldId id="323" r:id="rId14"/>
    <p:sldId id="324" r:id="rId15"/>
    <p:sldId id="325" r:id="rId16"/>
    <p:sldId id="267" r:id="rId17"/>
    <p:sldId id="327" r:id="rId18"/>
    <p:sldId id="328" r:id="rId19"/>
    <p:sldId id="329" r:id="rId20"/>
    <p:sldId id="331" r:id="rId21"/>
    <p:sldId id="332" r:id="rId22"/>
    <p:sldId id="273" r:id="rId23"/>
    <p:sldId id="274" r:id="rId24"/>
    <p:sldId id="276" r:id="rId25"/>
    <p:sldId id="280" r:id="rId26"/>
    <p:sldId id="281" r:id="rId27"/>
    <p:sldId id="336" r:id="rId28"/>
    <p:sldId id="31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3838"/>
    <a:srgbClr val="86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varScale="1">
        <p:scale>
          <a:sx n="105" d="100"/>
          <a:sy n="105" d="100"/>
        </p:scale>
        <p:origin x="1800" y="96"/>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cstate="print">
            <a:lum/>
          </a:blip>
          <a:srcRect/>
          <a:stretch>
            <a:fillRect r="-52000" b="-43000"/>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21C8F-C77E-426D-B578-4813EF257201}" type="slidenum">
              <a:rPr lang="ru-RU" smtClean="0"/>
              <a:pPr/>
              <a:t>‹#›</a:t>
            </a:fld>
            <a:endParaRPr lang="ru-RU"/>
          </a:p>
        </p:txBody>
      </p:sp>
      <p:sp>
        <p:nvSpPr>
          <p:cNvPr id="7" name="Прямоугольник 6"/>
          <p:cNvSpPr/>
          <p:nvPr/>
        </p:nvSpPr>
        <p:spPr>
          <a:xfrm>
            <a:off x="3214678" y="2143116"/>
            <a:ext cx="27655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cs typeface="Times New Roman" pitchFamily="18" charset="0"/>
              </a:rPr>
              <a:t>Образец</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1">
          <a:blip r:embed="rId2" cstate="print">
            <a:lum/>
          </a:blip>
          <a:srcRect/>
          <a:stretch>
            <a:fillRect r="-51500" b="-4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9608406-749B-4639-A384-755981723916}" type="datetimeFigureOut">
              <a:rPr lang="ru-RU" smtClean="0"/>
              <a:pPr/>
              <a:t>14.11.2024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321C8F-C77E-426D-B578-4813EF25720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r="-16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08406-749B-4639-A384-755981723916}" type="datetimeFigureOut">
              <a:rPr lang="ru-RU" smtClean="0"/>
              <a:pPr/>
              <a:t>14.11.2024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21C8F-C77E-426D-B578-4813EF2572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rgbClr val="A83800"/>
          </a:solidFill>
          <a:latin typeface="Impact"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Ритмико-гимнастические упражнения. </a:t>
            </a:r>
          </a:p>
        </p:txBody>
      </p:sp>
      <p:sp>
        <p:nvSpPr>
          <p:cNvPr id="3" name="Подзаголовок 2"/>
          <p:cNvSpPr>
            <a:spLocks noGrp="1"/>
          </p:cNvSpPr>
          <p:nvPr>
            <p:ph type="subTitle" idx="1"/>
          </p:nvPr>
        </p:nvSpPr>
        <p:spPr>
          <a:xfrm>
            <a:off x="1691680" y="4581128"/>
            <a:ext cx="6080720" cy="1057672"/>
          </a:xfrm>
        </p:spPr>
        <p:txBody>
          <a:bodyPr/>
          <a:lstStyle/>
          <a:p>
            <a:r>
              <a:rPr lang="ru-RU" dirty="0"/>
              <a:t>Педагог : Кудинова А</a:t>
            </a:r>
            <a:r>
              <a:rPr lang="en-US" dirty="0"/>
              <a:t>. </a:t>
            </a:r>
            <a:r>
              <a:rPr lang="ru-RU" dirty="0"/>
              <a:t>В</a:t>
            </a:r>
            <a:r>
              <a:rPr lang="en-US" dirty="0"/>
              <a:t>.</a:t>
            </a:r>
          </a:p>
          <a:p>
            <a:r>
              <a:rPr lang="ru-RU" dirty="0"/>
              <a:t>10 апреля </a:t>
            </a:r>
            <a:r>
              <a:rPr lang="en-US" dirty="0"/>
              <a:t>2020 </a:t>
            </a:r>
            <a:r>
              <a:rPr lang="ru-RU" dirty="0"/>
              <a:t>г</a:t>
            </a:r>
            <a:r>
              <a:rPr lang="en-US" dirty="0"/>
              <a:t>.</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Присед </a:t>
            </a:r>
          </a:p>
        </p:txBody>
      </p:sp>
      <p:sp>
        <p:nvSpPr>
          <p:cNvPr id="4" name="TextBox 3"/>
          <p:cNvSpPr txBox="1"/>
          <p:nvPr/>
        </p:nvSpPr>
        <p:spPr>
          <a:xfrm>
            <a:off x="1547664" y="1412776"/>
            <a:ext cx="6207982" cy="1200329"/>
          </a:xfrm>
          <a:prstGeom prst="rect">
            <a:avLst/>
          </a:prstGeom>
          <a:noFill/>
        </p:spPr>
        <p:txBody>
          <a:bodyPr wrap="none" rtlCol="0">
            <a:spAutoFit/>
          </a:bodyPr>
          <a:lstStyle/>
          <a:p>
            <a:r>
              <a:rPr lang="ru-RU" sz="2400" dirty="0">
                <a:latin typeface="Times New Roman" pitchFamily="18" charset="0"/>
                <a:cs typeface="Times New Roman" pitchFamily="18" charset="0"/>
              </a:rPr>
              <a:t>Задание : выполни  из основной стойки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полный присед 15 раз и </a:t>
            </a:r>
          </a:p>
          <a:p>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полуприсед</a:t>
            </a:r>
            <a:r>
              <a:rPr lang="ru-RU" sz="2400" dirty="0">
                <a:latin typeface="Times New Roman" pitchFamily="18" charset="0"/>
                <a:cs typeface="Times New Roman" pitchFamily="18" charset="0"/>
              </a:rPr>
              <a:t> 15 раз( неполное сгибанием ног.)</a:t>
            </a:r>
          </a:p>
        </p:txBody>
      </p:sp>
      <p:pic>
        <p:nvPicPr>
          <p:cNvPr id="1026" name="Picture 2" descr="C:\Documents and Settings\Миронюк\Рабочий стол\рисунки\присед.jpg"/>
          <p:cNvPicPr>
            <a:picLocks noChangeAspect="1" noChangeArrowheads="1"/>
          </p:cNvPicPr>
          <p:nvPr/>
        </p:nvPicPr>
        <p:blipFill>
          <a:blip r:embed="rId2" cstate="print"/>
          <a:srcRect/>
          <a:stretch>
            <a:fillRect/>
          </a:stretch>
        </p:blipFill>
        <p:spPr bwMode="auto">
          <a:xfrm>
            <a:off x="2500298" y="3429000"/>
            <a:ext cx="858838" cy="1579563"/>
          </a:xfrm>
          <a:prstGeom prst="rect">
            <a:avLst/>
          </a:prstGeom>
          <a:noFill/>
        </p:spPr>
      </p:pic>
      <p:pic>
        <p:nvPicPr>
          <p:cNvPr id="1027" name="Picture 3" descr="C:\Documents and Settings\Миронюк\Рабочий стол\рисунки\полуприс..jpg"/>
          <p:cNvPicPr>
            <a:picLocks noChangeAspect="1" noChangeArrowheads="1"/>
          </p:cNvPicPr>
          <p:nvPr/>
        </p:nvPicPr>
        <p:blipFill>
          <a:blip r:embed="rId3" cstate="print"/>
          <a:srcRect/>
          <a:stretch>
            <a:fillRect/>
          </a:stretch>
        </p:blipFill>
        <p:spPr bwMode="auto">
          <a:xfrm>
            <a:off x="5786446" y="3071810"/>
            <a:ext cx="600075" cy="1962150"/>
          </a:xfrm>
          <a:prstGeom prst="rect">
            <a:avLst/>
          </a:prstGeom>
          <a:noFill/>
        </p:spPr>
      </p:pic>
      <p:sp>
        <p:nvSpPr>
          <p:cNvPr id="7" name="TextBox 6"/>
          <p:cNvSpPr txBox="1"/>
          <p:nvPr/>
        </p:nvSpPr>
        <p:spPr>
          <a:xfrm>
            <a:off x="2143108" y="5214950"/>
            <a:ext cx="1405769" cy="523220"/>
          </a:xfrm>
          <a:prstGeom prst="rect">
            <a:avLst/>
          </a:prstGeom>
          <a:noFill/>
        </p:spPr>
        <p:txBody>
          <a:bodyPr wrap="none" rtlCol="0">
            <a:spAutoFit/>
          </a:bodyPr>
          <a:lstStyle/>
          <a:p>
            <a:r>
              <a:rPr lang="ru-RU" sz="2800" u="sng" dirty="0">
                <a:latin typeface="Times New Roman" pitchFamily="18" charset="0"/>
                <a:cs typeface="Times New Roman" pitchFamily="18" charset="0"/>
              </a:rPr>
              <a:t>Присед </a:t>
            </a:r>
          </a:p>
        </p:txBody>
      </p:sp>
      <p:sp>
        <p:nvSpPr>
          <p:cNvPr id="8" name="TextBox 7"/>
          <p:cNvSpPr txBox="1"/>
          <p:nvPr/>
        </p:nvSpPr>
        <p:spPr>
          <a:xfrm>
            <a:off x="4929190" y="5214950"/>
            <a:ext cx="2131994" cy="523220"/>
          </a:xfrm>
          <a:prstGeom prst="rect">
            <a:avLst/>
          </a:prstGeom>
          <a:noFill/>
        </p:spPr>
        <p:txBody>
          <a:bodyPr wrap="none" rtlCol="0">
            <a:spAutoFit/>
          </a:bodyPr>
          <a:lstStyle/>
          <a:p>
            <a:r>
              <a:rPr lang="ru-RU" sz="2800" u="sng" dirty="0" err="1">
                <a:latin typeface="Times New Roman" pitchFamily="18" charset="0"/>
                <a:cs typeface="Times New Roman" pitchFamily="18" charset="0"/>
              </a:rPr>
              <a:t>Полуприсед</a:t>
            </a:r>
            <a:r>
              <a:rPr lang="ru-RU" sz="2800" dirty="0">
                <a:latin typeface="Times New Roman" pitchFamily="18" charset="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Выпад</a:t>
            </a:r>
          </a:p>
        </p:txBody>
      </p:sp>
      <p:sp>
        <p:nvSpPr>
          <p:cNvPr id="3" name="Содержимое 2"/>
          <p:cNvSpPr>
            <a:spLocks noGrp="1"/>
          </p:cNvSpPr>
          <p:nvPr>
            <p:ph idx="1"/>
          </p:nvPr>
        </p:nvSpPr>
        <p:spPr>
          <a:xfrm>
            <a:off x="428596" y="1071546"/>
            <a:ext cx="8229600" cy="1757362"/>
          </a:xfrm>
        </p:spPr>
        <p:txBody>
          <a:bodyPr>
            <a:normAutofit fontScale="77500" lnSpcReduction="20000"/>
          </a:bodyPr>
          <a:lstStyle/>
          <a:p>
            <a:pPr indent="0"/>
            <a:r>
              <a:rPr lang="ru-RU" sz="3400" dirty="0"/>
              <a:t>           -выполнятся выставлением одной ноги в любом   направлении и одновременным сгибанием её.</a:t>
            </a:r>
          </a:p>
          <a:p>
            <a:pPr indent="0"/>
            <a:endParaRPr lang="en-US" sz="2600" dirty="0"/>
          </a:p>
          <a:p>
            <a:pPr indent="0"/>
            <a:r>
              <a:rPr lang="ru-RU" sz="2600" dirty="0">
                <a:solidFill>
                  <a:srgbClr val="A83800"/>
                </a:solidFill>
                <a:latin typeface="Impact" pitchFamily="34" charset="0"/>
                <a:ea typeface="+mj-ea"/>
                <a:cs typeface="+mj-cs"/>
              </a:rPr>
              <a:t>                           Задание : сделай по 5 выпадов вперед</a:t>
            </a:r>
            <a:r>
              <a:rPr lang="en-US" sz="2600" dirty="0">
                <a:solidFill>
                  <a:srgbClr val="A83800"/>
                </a:solidFill>
                <a:latin typeface="Impact" pitchFamily="34" charset="0"/>
                <a:ea typeface="+mj-ea"/>
                <a:cs typeface="+mj-cs"/>
              </a:rPr>
              <a:t>,</a:t>
            </a:r>
            <a:r>
              <a:rPr lang="ru-RU" sz="2600" dirty="0">
                <a:solidFill>
                  <a:srgbClr val="A83800"/>
                </a:solidFill>
                <a:latin typeface="Impact" pitchFamily="34" charset="0"/>
                <a:ea typeface="+mj-ea"/>
                <a:cs typeface="+mj-cs"/>
              </a:rPr>
              <a:t> назад</a:t>
            </a:r>
            <a:r>
              <a:rPr lang="en-US" sz="2600" dirty="0">
                <a:solidFill>
                  <a:srgbClr val="A83800"/>
                </a:solidFill>
                <a:latin typeface="Impact" pitchFamily="34" charset="0"/>
                <a:ea typeface="+mj-ea"/>
                <a:cs typeface="+mj-cs"/>
              </a:rPr>
              <a:t> ,</a:t>
            </a:r>
            <a:endParaRPr lang="ru-RU" sz="2600" dirty="0">
              <a:solidFill>
                <a:srgbClr val="A83800"/>
              </a:solidFill>
              <a:latin typeface="Impact" pitchFamily="34" charset="0"/>
              <a:ea typeface="+mj-ea"/>
              <a:cs typeface="+mj-cs"/>
            </a:endParaRPr>
          </a:p>
          <a:p>
            <a:pPr indent="0"/>
            <a:r>
              <a:rPr lang="ru-RU" sz="2600" dirty="0">
                <a:solidFill>
                  <a:srgbClr val="A83800"/>
                </a:solidFill>
                <a:latin typeface="Impact" pitchFamily="34" charset="0"/>
                <a:ea typeface="+mj-ea"/>
                <a:cs typeface="+mj-cs"/>
              </a:rPr>
              <a:t>                                              направо</a:t>
            </a:r>
            <a:r>
              <a:rPr lang="en-US" sz="2600" dirty="0">
                <a:solidFill>
                  <a:srgbClr val="A83800"/>
                </a:solidFill>
                <a:latin typeface="Impact" pitchFamily="34" charset="0"/>
                <a:ea typeface="+mj-ea"/>
                <a:cs typeface="+mj-cs"/>
              </a:rPr>
              <a:t> ,</a:t>
            </a:r>
            <a:r>
              <a:rPr lang="ru-RU" sz="2600" dirty="0">
                <a:solidFill>
                  <a:srgbClr val="A83800"/>
                </a:solidFill>
                <a:latin typeface="Impact" pitchFamily="34" charset="0"/>
                <a:ea typeface="+mj-ea"/>
                <a:cs typeface="+mj-cs"/>
              </a:rPr>
              <a:t> налево каждой ногой </a:t>
            </a:r>
            <a:r>
              <a:rPr lang="en-US" sz="2600" dirty="0">
                <a:solidFill>
                  <a:srgbClr val="A83800"/>
                </a:solidFill>
                <a:latin typeface="Impact" pitchFamily="34" charset="0"/>
                <a:ea typeface="+mj-ea"/>
                <a:cs typeface="+mj-cs"/>
              </a:rPr>
              <a:t>.</a:t>
            </a:r>
            <a:endParaRPr lang="ru-RU" sz="2600" dirty="0">
              <a:solidFill>
                <a:srgbClr val="A83800"/>
              </a:solidFill>
              <a:latin typeface="Impact" pitchFamily="34" charset="0"/>
              <a:ea typeface="+mj-ea"/>
              <a:cs typeface="+mj-cs"/>
            </a:endParaRPr>
          </a:p>
        </p:txBody>
      </p:sp>
      <p:pic>
        <p:nvPicPr>
          <p:cNvPr id="2050" name="Picture 2" descr="C:\Documents and Settings\Миронюк\Рабочий стол\рисунки\вып.в стор..jpg"/>
          <p:cNvPicPr>
            <a:picLocks noChangeAspect="1" noChangeArrowheads="1"/>
          </p:cNvPicPr>
          <p:nvPr/>
        </p:nvPicPr>
        <p:blipFill>
          <a:blip r:embed="rId2" cstate="print"/>
          <a:srcRect/>
          <a:stretch>
            <a:fillRect/>
          </a:stretch>
        </p:blipFill>
        <p:spPr bwMode="auto">
          <a:xfrm>
            <a:off x="3356764" y="3173411"/>
            <a:ext cx="2259012" cy="2081213"/>
          </a:xfrm>
          <a:prstGeom prst="rect">
            <a:avLst/>
          </a:prstGeom>
          <a:noFill/>
        </p:spPr>
      </p:pic>
      <p:pic>
        <p:nvPicPr>
          <p:cNvPr id="2051" name="Picture 3" descr="C:\Documents and Settings\Миронюк\Рабочий стол\рисунки\вып. наз.jpg"/>
          <p:cNvPicPr>
            <a:picLocks noChangeAspect="1" noChangeArrowheads="1"/>
          </p:cNvPicPr>
          <p:nvPr/>
        </p:nvPicPr>
        <p:blipFill>
          <a:blip r:embed="rId3" cstate="print"/>
          <a:srcRect/>
          <a:stretch>
            <a:fillRect/>
          </a:stretch>
        </p:blipFill>
        <p:spPr bwMode="auto">
          <a:xfrm>
            <a:off x="6357950" y="3292474"/>
            <a:ext cx="1398588" cy="1962150"/>
          </a:xfrm>
          <a:prstGeom prst="rect">
            <a:avLst/>
          </a:prstGeom>
          <a:noFill/>
        </p:spPr>
      </p:pic>
      <p:pic>
        <p:nvPicPr>
          <p:cNvPr id="2052" name="Picture 4" descr="C:\Documents and Settings\Миронюк\Рабочий стол\рисунки\выпад.jpg"/>
          <p:cNvPicPr>
            <a:picLocks noChangeAspect="1" noChangeArrowheads="1"/>
          </p:cNvPicPr>
          <p:nvPr/>
        </p:nvPicPr>
        <p:blipFill>
          <a:blip r:embed="rId4" cstate="print"/>
          <a:srcRect/>
          <a:stretch>
            <a:fillRect/>
          </a:stretch>
        </p:blipFill>
        <p:spPr bwMode="auto">
          <a:xfrm>
            <a:off x="1285852" y="3286124"/>
            <a:ext cx="1328738" cy="1968500"/>
          </a:xfrm>
          <a:prstGeom prst="rect">
            <a:avLst/>
          </a:prstGeom>
          <a:noFill/>
        </p:spPr>
      </p:pic>
      <p:sp>
        <p:nvSpPr>
          <p:cNvPr id="7" name="TextBox 6"/>
          <p:cNvSpPr txBox="1"/>
          <p:nvPr/>
        </p:nvSpPr>
        <p:spPr>
          <a:xfrm>
            <a:off x="612521" y="5357826"/>
            <a:ext cx="2331087" cy="523220"/>
          </a:xfrm>
          <a:prstGeom prst="rect">
            <a:avLst/>
          </a:prstGeom>
          <a:noFill/>
        </p:spPr>
        <p:txBody>
          <a:bodyPr wrap="none" rtlCol="0">
            <a:spAutoFit/>
          </a:bodyPr>
          <a:lstStyle/>
          <a:p>
            <a:r>
              <a:rPr lang="ru-RU" sz="2800" u="sng" dirty="0">
                <a:latin typeface="Times New Roman" pitchFamily="18" charset="0"/>
                <a:cs typeface="Times New Roman" pitchFamily="18" charset="0"/>
              </a:rPr>
              <a:t>Выпад вперёд</a:t>
            </a:r>
          </a:p>
        </p:txBody>
      </p:sp>
      <p:sp>
        <p:nvSpPr>
          <p:cNvPr id="8" name="TextBox 7"/>
          <p:cNvSpPr txBox="1"/>
          <p:nvPr/>
        </p:nvSpPr>
        <p:spPr>
          <a:xfrm>
            <a:off x="3143240" y="5357826"/>
            <a:ext cx="2770374" cy="523220"/>
          </a:xfrm>
          <a:prstGeom prst="rect">
            <a:avLst/>
          </a:prstGeom>
          <a:noFill/>
        </p:spPr>
        <p:txBody>
          <a:bodyPr wrap="none" rtlCol="0">
            <a:spAutoFit/>
          </a:bodyPr>
          <a:lstStyle/>
          <a:p>
            <a:r>
              <a:rPr lang="ru-RU" sz="2800" u="sng" dirty="0">
                <a:latin typeface="Times New Roman" pitchFamily="18" charset="0"/>
                <a:cs typeface="Times New Roman" pitchFamily="18" charset="0"/>
              </a:rPr>
              <a:t>Выпад в сторону</a:t>
            </a:r>
          </a:p>
        </p:txBody>
      </p:sp>
      <p:sp>
        <p:nvSpPr>
          <p:cNvPr id="9" name="TextBox 8"/>
          <p:cNvSpPr txBox="1"/>
          <p:nvPr/>
        </p:nvSpPr>
        <p:spPr>
          <a:xfrm>
            <a:off x="6113247" y="5357826"/>
            <a:ext cx="2122697" cy="523220"/>
          </a:xfrm>
          <a:prstGeom prst="rect">
            <a:avLst/>
          </a:prstGeom>
          <a:noFill/>
        </p:spPr>
        <p:txBody>
          <a:bodyPr wrap="none" rtlCol="0">
            <a:spAutoFit/>
          </a:bodyPr>
          <a:lstStyle/>
          <a:p>
            <a:r>
              <a:rPr lang="ru-RU" sz="2800" u="sng" dirty="0">
                <a:latin typeface="Times New Roman" pitchFamily="18" charset="0"/>
                <a:cs typeface="Times New Roman" pitchFamily="18" charset="0"/>
              </a:rPr>
              <a:t>Выпад назад</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6C60E0-B5F7-2B79-C0A0-78027977507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E0BA568-D9E8-F4E3-813F-E4D4FE09D3FB}"/>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A1F683BE-CC28-29C6-582E-5179E0F8DBB1}"/>
              </a:ext>
            </a:extLst>
          </p:cNvPr>
          <p:cNvPicPr>
            <a:picLocks noChangeAspect="1"/>
          </p:cNvPicPr>
          <p:nvPr/>
        </p:nvPicPr>
        <p:blipFill>
          <a:blip r:embed="rId2"/>
          <a:srcRect l="31874" t="18272" r="16330" b="7601"/>
          <a:stretch/>
        </p:blipFill>
        <p:spPr>
          <a:xfrm>
            <a:off x="0" y="0"/>
            <a:ext cx="9252520" cy="7029400"/>
          </a:xfrm>
          <a:prstGeom prst="rect">
            <a:avLst/>
          </a:prstGeom>
        </p:spPr>
      </p:pic>
    </p:spTree>
    <p:extLst>
      <p:ext uri="{BB962C8B-B14F-4D97-AF65-F5344CB8AC3E}">
        <p14:creationId xmlns:p14="http://schemas.microsoft.com/office/powerpoint/2010/main" val="334535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F670E-DE1F-1B17-53F0-A9FD8384561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FF87B91-ECC0-8527-A23E-813978ABD4BB}"/>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0F1AB88D-860D-7080-0576-B287DE3938FB}"/>
              </a:ext>
            </a:extLst>
          </p:cNvPr>
          <p:cNvPicPr>
            <a:picLocks noChangeAspect="1"/>
          </p:cNvPicPr>
          <p:nvPr/>
        </p:nvPicPr>
        <p:blipFill>
          <a:blip r:embed="rId2"/>
          <a:stretch>
            <a:fillRect/>
          </a:stretch>
        </p:blipFill>
        <p:spPr>
          <a:xfrm>
            <a:off x="0" y="3439"/>
            <a:ext cx="9144000" cy="6851122"/>
          </a:xfrm>
          <a:prstGeom prst="rect">
            <a:avLst/>
          </a:prstGeom>
        </p:spPr>
      </p:pic>
    </p:spTree>
    <p:extLst>
      <p:ext uri="{BB962C8B-B14F-4D97-AF65-F5344CB8AC3E}">
        <p14:creationId xmlns:p14="http://schemas.microsoft.com/office/powerpoint/2010/main" val="386751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F01973-0BFA-F600-6D3A-01AD56E9365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065D17E-32ED-94DF-67B9-1DEF6207AF4E}"/>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18DBC04D-F49A-8550-DF74-7607648B439F}"/>
              </a:ext>
            </a:extLst>
          </p:cNvPr>
          <p:cNvPicPr>
            <a:picLocks noChangeAspect="1"/>
          </p:cNvPicPr>
          <p:nvPr/>
        </p:nvPicPr>
        <p:blipFill>
          <a:blip r:embed="rId2"/>
          <a:stretch>
            <a:fillRect/>
          </a:stretch>
        </p:blipFill>
        <p:spPr>
          <a:xfrm>
            <a:off x="0" y="6844"/>
            <a:ext cx="9144000" cy="6844311"/>
          </a:xfrm>
          <a:prstGeom prst="rect">
            <a:avLst/>
          </a:prstGeom>
        </p:spPr>
      </p:pic>
    </p:spTree>
    <p:extLst>
      <p:ext uri="{BB962C8B-B14F-4D97-AF65-F5344CB8AC3E}">
        <p14:creationId xmlns:p14="http://schemas.microsoft.com/office/powerpoint/2010/main" val="34496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68A370-593D-BA8F-2DD7-CE412219A77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131C90F-B65E-0870-74CB-46A310C8BD9A}"/>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B616DF55-7F17-775E-1091-C5706042F354}"/>
              </a:ext>
            </a:extLst>
          </p:cNvPr>
          <p:cNvPicPr>
            <a:picLocks noChangeAspect="1"/>
          </p:cNvPicPr>
          <p:nvPr/>
        </p:nvPicPr>
        <p:blipFill>
          <a:blip r:embed="rId2"/>
          <a:stretch>
            <a:fillRect/>
          </a:stretch>
        </p:blipFill>
        <p:spPr>
          <a:xfrm>
            <a:off x="0" y="22860"/>
            <a:ext cx="9144000" cy="6812280"/>
          </a:xfrm>
          <a:prstGeom prst="rect">
            <a:avLst/>
          </a:prstGeom>
        </p:spPr>
      </p:pic>
    </p:spTree>
    <p:extLst>
      <p:ext uri="{BB962C8B-B14F-4D97-AF65-F5344CB8AC3E}">
        <p14:creationId xmlns:p14="http://schemas.microsoft.com/office/powerpoint/2010/main" val="274546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476672"/>
            <a:ext cx="6655164"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cs typeface="Times New Roman" pitchFamily="18" charset="0"/>
              </a:rPr>
              <a:t>Проверь </a:t>
            </a:r>
            <a:b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cs typeface="Times New Roman" pitchFamily="18" charset="0"/>
              </a:rPr>
            </a:b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cs typeface="Times New Roman" pitchFamily="18" charset="0"/>
              </a:rPr>
              <a:t>свои</a:t>
            </a:r>
            <a:b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cs typeface="Times New Roman" pitchFamily="18" charset="0"/>
              </a:rPr>
            </a:b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cs typeface="Times New Roman" pitchFamily="18" charset="0"/>
              </a:rPr>
              <a:t>знания</a:t>
            </a:r>
          </a:p>
        </p:txBody>
      </p:sp>
      <p:sp>
        <p:nvSpPr>
          <p:cNvPr id="3" name="TextBox 2"/>
          <p:cNvSpPr txBox="1"/>
          <p:nvPr/>
        </p:nvSpPr>
        <p:spPr>
          <a:xfrm>
            <a:off x="1907704" y="2996952"/>
            <a:ext cx="5976664" cy="1938992"/>
          </a:xfrm>
          <a:prstGeom prst="rect">
            <a:avLst/>
          </a:prstGeom>
          <a:noFill/>
        </p:spPr>
        <p:txBody>
          <a:bodyPr wrap="square" rtlCol="0">
            <a:spAutoFit/>
          </a:bodyPr>
          <a:lstStyle/>
          <a:p>
            <a:pPr algn="ctr"/>
            <a:r>
              <a:rPr lang="ru-RU" sz="3600" b="1" dirty="0">
                <a:solidFill>
                  <a:srgbClr val="002060"/>
                </a:solidFill>
                <a:latin typeface="Times New Roman" pitchFamily="18" charset="0"/>
                <a:cs typeface="Times New Roman" pitchFamily="18" charset="0"/>
              </a:rPr>
              <a:t>     </a:t>
            </a:r>
            <a:r>
              <a:rPr lang="ru-RU" sz="4000" b="1" dirty="0">
                <a:solidFill>
                  <a:srgbClr val="002060"/>
                </a:solidFill>
                <a:latin typeface="Times New Roman" pitchFamily="18" charset="0"/>
                <a:cs typeface="Times New Roman" pitchFamily="18" charset="0"/>
              </a:rPr>
              <a:t>Проверочное задание :</a:t>
            </a:r>
          </a:p>
          <a:p>
            <a:pPr algn="ctr"/>
            <a:r>
              <a:rPr lang="ru-RU" sz="4000" b="1" dirty="0">
                <a:solidFill>
                  <a:srgbClr val="002060"/>
                </a:solidFill>
                <a:latin typeface="Times New Roman" pitchFamily="18" charset="0"/>
                <a:cs typeface="Times New Roman" pitchFamily="18" charset="0"/>
              </a:rPr>
              <a:t>Выполни тест </a:t>
            </a:r>
            <a:r>
              <a:rPr lang="en-US" sz="4000" b="1" dirty="0">
                <a:solidFill>
                  <a:srgbClr val="002060"/>
                </a:solidFill>
                <a:latin typeface="Times New Roman" pitchFamily="18" charset="0"/>
                <a:cs typeface="Times New Roman" pitchFamily="18" charset="0"/>
              </a:rPr>
              <a:t>,</a:t>
            </a:r>
            <a:r>
              <a:rPr lang="ru-RU" sz="4000" b="1" dirty="0">
                <a:solidFill>
                  <a:srgbClr val="002060"/>
                </a:solidFill>
                <a:latin typeface="Times New Roman" pitchFamily="18" charset="0"/>
                <a:cs typeface="Times New Roman" pitchFamily="18" charset="0"/>
              </a:rPr>
              <a:t> </a:t>
            </a:r>
            <a:r>
              <a:rPr lang="en-US" sz="4000" b="1" dirty="0">
                <a:solidFill>
                  <a:srgbClr val="002060"/>
                </a:solidFill>
                <a:latin typeface="Times New Roman" pitchFamily="18" charset="0"/>
                <a:cs typeface="Times New Roman" pitchFamily="18" charset="0"/>
              </a:rPr>
              <a:t> </a:t>
            </a:r>
            <a:r>
              <a:rPr lang="ru-RU" sz="4000" b="1" dirty="0">
                <a:solidFill>
                  <a:srgbClr val="002060"/>
                </a:solidFill>
                <a:latin typeface="Times New Roman" pitchFamily="18" charset="0"/>
                <a:cs typeface="Times New Roman" pitchFamily="18" charset="0"/>
              </a:rPr>
              <a:t>выбрав один верный ответ</a:t>
            </a:r>
            <a:r>
              <a:rPr lang="en-US" sz="4000" b="1" dirty="0">
                <a:solidFill>
                  <a:srgbClr val="002060"/>
                </a:solidFill>
                <a:latin typeface="Times New Roman" pitchFamily="18" charset="0"/>
                <a:cs typeface="Times New Roman" pitchFamily="18" charset="0"/>
              </a:rPr>
              <a:t>.</a:t>
            </a:r>
            <a:endParaRPr lang="ru-RU" sz="4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1856B-9EF2-FE12-F03C-2BE0E4BD924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BDA6035-3318-6871-7C54-F81110E1C3CC}"/>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49335DD1-AE7D-181F-C9CE-3A2FCF47C17B}"/>
              </a:ext>
            </a:extLst>
          </p:cNvPr>
          <p:cNvPicPr>
            <a:picLocks noChangeAspect="1"/>
          </p:cNvPicPr>
          <p:nvPr/>
        </p:nvPicPr>
        <p:blipFill>
          <a:blip r:embed="rId2"/>
          <a:stretch>
            <a:fillRect/>
          </a:stretch>
        </p:blipFill>
        <p:spPr>
          <a:xfrm>
            <a:off x="0" y="20615"/>
            <a:ext cx="9144000" cy="6816769"/>
          </a:xfrm>
          <a:prstGeom prst="rect">
            <a:avLst/>
          </a:prstGeom>
        </p:spPr>
      </p:pic>
    </p:spTree>
    <p:extLst>
      <p:ext uri="{BB962C8B-B14F-4D97-AF65-F5344CB8AC3E}">
        <p14:creationId xmlns:p14="http://schemas.microsoft.com/office/powerpoint/2010/main" val="242832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F3458-C4F8-A105-1FB3-9CA00D50983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C4CB070-89D6-043E-6F5F-6487C2FF533D}"/>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3B26127F-EFC3-0392-3C13-554EBD4D48E6}"/>
              </a:ext>
            </a:extLst>
          </p:cNvPr>
          <p:cNvPicPr>
            <a:picLocks noChangeAspect="1"/>
          </p:cNvPicPr>
          <p:nvPr/>
        </p:nvPicPr>
        <p:blipFill>
          <a:blip r:embed="rId2"/>
          <a:stretch>
            <a:fillRect/>
          </a:stretch>
        </p:blipFill>
        <p:spPr>
          <a:xfrm>
            <a:off x="0" y="19450"/>
            <a:ext cx="9144000" cy="6819099"/>
          </a:xfrm>
          <a:prstGeom prst="rect">
            <a:avLst/>
          </a:prstGeom>
        </p:spPr>
      </p:pic>
    </p:spTree>
    <p:extLst>
      <p:ext uri="{BB962C8B-B14F-4D97-AF65-F5344CB8AC3E}">
        <p14:creationId xmlns:p14="http://schemas.microsoft.com/office/powerpoint/2010/main" val="172884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941DC9-B367-7D20-D81B-00E038C1F7E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6D6A51F-62F1-3FA0-9CF7-8DFB444EE6C0}"/>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26417FBC-EDAF-38E0-D94A-9CB47C92C0FE}"/>
              </a:ext>
            </a:extLst>
          </p:cNvPr>
          <p:cNvPicPr>
            <a:picLocks noChangeAspect="1"/>
          </p:cNvPicPr>
          <p:nvPr/>
        </p:nvPicPr>
        <p:blipFill>
          <a:blip r:embed="rId2"/>
          <a:stretch>
            <a:fillRect/>
          </a:stretch>
        </p:blipFill>
        <p:spPr>
          <a:xfrm>
            <a:off x="28917" y="0"/>
            <a:ext cx="9086166" cy="6858000"/>
          </a:xfrm>
          <a:prstGeom prst="rect">
            <a:avLst/>
          </a:prstGeom>
        </p:spPr>
      </p:pic>
    </p:spTree>
    <p:extLst>
      <p:ext uri="{BB962C8B-B14F-4D97-AF65-F5344CB8AC3E}">
        <p14:creationId xmlns:p14="http://schemas.microsoft.com/office/powerpoint/2010/main" val="236451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a:bodyPr>
          <a:lstStyle/>
          <a:p>
            <a:pPr algn="ctr"/>
            <a:r>
              <a:rPr lang="ru-RU" i="1" dirty="0">
                <a:solidFill>
                  <a:srgbClr val="FF0000"/>
                </a:solidFill>
                <a:latin typeface="Arial" pitchFamily="34" charset="0"/>
                <a:cs typeface="Arial" pitchFamily="34" charset="0"/>
              </a:rPr>
              <a:t>Гимнастическая терминология</a:t>
            </a:r>
            <a:r>
              <a:rPr lang="ru-RU" dirty="0">
                <a:solidFill>
                  <a:srgbClr val="FF0000"/>
                </a:solidFill>
                <a:latin typeface="Arial" pitchFamily="34" charset="0"/>
                <a:cs typeface="Arial" pitchFamily="34" charset="0"/>
              </a:rPr>
              <a:t> </a:t>
            </a:r>
          </a:p>
          <a:p>
            <a:r>
              <a:rPr lang="ru-RU" dirty="0">
                <a:latin typeface="Arial" pitchFamily="34" charset="0"/>
                <a:cs typeface="Arial" pitchFamily="34" charset="0"/>
              </a:rPr>
              <a:t>— это система специальных наименований (терминов), применяемых для краткого обозначения гимнастических упражнений, общих понятий. Под</a:t>
            </a:r>
            <a:r>
              <a:rPr lang="ru-RU" i="1" dirty="0">
                <a:latin typeface="Arial" pitchFamily="34" charset="0"/>
                <a:cs typeface="Arial" pitchFamily="34" charset="0"/>
              </a:rPr>
              <a:t> </a:t>
            </a:r>
            <a:r>
              <a:rPr lang="ru-RU" i="1" dirty="0">
                <a:solidFill>
                  <a:srgbClr val="FF0000"/>
                </a:solidFill>
                <a:latin typeface="Arial" pitchFamily="34" charset="0"/>
                <a:cs typeface="Arial" pitchFamily="34" charset="0"/>
              </a:rPr>
              <a:t>термином</a:t>
            </a:r>
            <a:r>
              <a:rPr lang="ru-RU" dirty="0">
                <a:latin typeface="Arial" pitchFamily="34" charset="0"/>
                <a:cs typeface="Arial" pitchFamily="34" charset="0"/>
              </a:rPr>
              <a:t> в гимнастике принято понимать краткое условное название какого-либо двигательного действия или понятия .</a:t>
            </a:r>
          </a:p>
          <a:p>
            <a:r>
              <a:rPr lang="ru-RU" i="1" dirty="0">
                <a:solidFill>
                  <a:srgbClr val="FF0000"/>
                </a:solidFill>
                <a:latin typeface="Arial" pitchFamily="34" charset="0"/>
                <a:cs typeface="Arial" pitchFamily="34" charset="0"/>
              </a:rPr>
              <a:t>Гимнастическая терминология</a:t>
            </a:r>
            <a:r>
              <a:rPr lang="ru-RU" dirty="0">
                <a:solidFill>
                  <a:srgbClr val="FF0000"/>
                </a:solidFill>
                <a:latin typeface="Arial" pitchFamily="34" charset="0"/>
                <a:cs typeface="Arial" pitchFamily="34" charset="0"/>
              </a:rPr>
              <a:t>  </a:t>
            </a:r>
            <a:r>
              <a:rPr lang="ru-RU" dirty="0">
                <a:latin typeface="Arial" pitchFamily="34" charset="0"/>
                <a:cs typeface="Arial" pitchFamily="34" charset="0"/>
              </a:rPr>
              <a:t>помогает упростить объяснение и описание гимнастических упражнений.</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2B3A35-AA3A-629F-8B53-677C5D6CE3A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4E47E96-87E4-5797-F809-158BF410D945}"/>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7716AA04-CE2A-0701-8800-96EDEF159435}"/>
              </a:ext>
            </a:extLst>
          </p:cNvPr>
          <p:cNvPicPr>
            <a:picLocks noChangeAspect="1"/>
          </p:cNvPicPr>
          <p:nvPr/>
        </p:nvPicPr>
        <p:blipFill>
          <a:blip r:embed="rId2"/>
          <a:stretch>
            <a:fillRect/>
          </a:stretch>
        </p:blipFill>
        <p:spPr>
          <a:xfrm>
            <a:off x="0" y="38940"/>
            <a:ext cx="9144000" cy="6780120"/>
          </a:xfrm>
          <a:prstGeom prst="rect">
            <a:avLst/>
          </a:prstGeom>
        </p:spPr>
      </p:pic>
    </p:spTree>
    <p:extLst>
      <p:ext uri="{BB962C8B-B14F-4D97-AF65-F5344CB8AC3E}">
        <p14:creationId xmlns:p14="http://schemas.microsoft.com/office/powerpoint/2010/main" val="300256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83F34F-17BA-652C-6912-E8ED60D0950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8B093B3-B37D-8159-01E0-A11CD1A3E4FB}"/>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A060CD30-9D46-10FB-6AD4-0DA57B78A13B}"/>
              </a:ext>
            </a:extLst>
          </p:cNvPr>
          <p:cNvPicPr>
            <a:picLocks noChangeAspect="1"/>
          </p:cNvPicPr>
          <p:nvPr/>
        </p:nvPicPr>
        <p:blipFill>
          <a:blip r:embed="rId2"/>
          <a:stretch>
            <a:fillRect/>
          </a:stretch>
        </p:blipFill>
        <p:spPr>
          <a:xfrm>
            <a:off x="0" y="8025"/>
            <a:ext cx="9144000" cy="6841950"/>
          </a:xfrm>
          <a:prstGeom prst="rect">
            <a:avLst/>
          </a:prstGeom>
        </p:spPr>
      </p:pic>
    </p:spTree>
    <p:extLst>
      <p:ext uri="{BB962C8B-B14F-4D97-AF65-F5344CB8AC3E}">
        <p14:creationId xmlns:p14="http://schemas.microsoft.com/office/powerpoint/2010/main" val="99735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Миронюк\Рабочий стол\рисунки\Ип2.jpg"/>
          <p:cNvPicPr>
            <a:picLocks noChangeAspect="1" noChangeArrowheads="1"/>
          </p:cNvPicPr>
          <p:nvPr/>
        </p:nvPicPr>
        <p:blipFill>
          <a:blip r:embed="rId2" cstate="print"/>
          <a:srcRect/>
          <a:stretch>
            <a:fillRect/>
          </a:stretch>
        </p:blipFill>
        <p:spPr bwMode="auto">
          <a:xfrm>
            <a:off x="3929058" y="1500174"/>
            <a:ext cx="1066800" cy="2724150"/>
          </a:xfrm>
          <a:prstGeom prst="rect">
            <a:avLst/>
          </a:prstGeom>
          <a:noFill/>
        </p:spPr>
      </p:pic>
      <p:sp>
        <p:nvSpPr>
          <p:cNvPr id="2" name="Заголовок 1"/>
          <p:cNvSpPr>
            <a:spLocks noGrp="1"/>
          </p:cNvSpPr>
          <p:nvPr>
            <p:ph type="title"/>
          </p:nvPr>
        </p:nvSpPr>
        <p:spPr/>
        <p:txBody>
          <a:bodyPr>
            <a:normAutofit fontScale="90000"/>
          </a:bodyPr>
          <a:lstStyle/>
          <a:p>
            <a:r>
              <a:rPr lang="ru-RU" dirty="0"/>
              <a:t>6</a:t>
            </a:r>
            <a:r>
              <a:rPr lang="en-US" dirty="0"/>
              <a:t>.</a:t>
            </a:r>
            <a:r>
              <a:rPr lang="ru-RU" dirty="0"/>
              <a:t>Как называется исходное положение</a:t>
            </a:r>
            <a:endPar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grpSp>
        <p:nvGrpSpPr>
          <p:cNvPr id="3" name="Группа 26"/>
          <p:cNvGrpSpPr/>
          <p:nvPr/>
        </p:nvGrpSpPr>
        <p:grpSpPr>
          <a:xfrm>
            <a:off x="4595779" y="4643446"/>
            <a:ext cx="1857388" cy="1143008"/>
            <a:chOff x="357158" y="4214818"/>
            <a:chExt cx="1857388" cy="1143008"/>
          </a:xfrm>
        </p:grpSpPr>
        <p:sp>
          <p:nvSpPr>
            <p:cNvPr id="22" name="Скругленный прямоугольник 21"/>
            <p:cNvSpPr/>
            <p:nvPr/>
          </p:nvSpPr>
          <p:spPr>
            <a:xfrm>
              <a:off x="357158" y="421481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7" name="TextBox 16">
              <a:hlinkClick r:id="" action="ppaction://noaction"/>
            </p:cNvPr>
            <p:cNvSpPr txBox="1"/>
            <p:nvPr/>
          </p:nvSpPr>
          <p:spPr>
            <a:xfrm>
              <a:off x="731790" y="4427438"/>
              <a:ext cx="1359859" cy="646331"/>
            </a:xfrm>
            <a:prstGeom prst="rect">
              <a:avLst/>
            </a:prstGeom>
            <a:noFill/>
          </p:spPr>
          <p:txBody>
            <a:bodyPr wrap="none" rtlCol="0">
              <a:spAutoFit/>
            </a:bodyPr>
            <a:lstStyle/>
            <a:p>
              <a:r>
                <a:rPr lang="ru-RU"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В</a:t>
              </a:r>
              <a:r>
                <a:rPr lang="en-US"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ru-RU" dirty="0">
                  <a:latin typeface="Times New Roman" pitchFamily="18" charset="0"/>
                  <a:cs typeface="Times New Roman" pitchFamily="18" charset="0"/>
                </a:rPr>
                <a:t>О.с. руки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к плечам</a:t>
              </a:r>
            </a:p>
          </p:txBody>
        </p:sp>
      </p:grpSp>
      <p:grpSp>
        <p:nvGrpSpPr>
          <p:cNvPr id="4" name="Группа 27"/>
          <p:cNvGrpSpPr/>
          <p:nvPr/>
        </p:nvGrpSpPr>
        <p:grpSpPr>
          <a:xfrm>
            <a:off x="6372201" y="4509120"/>
            <a:ext cx="2392018" cy="1277334"/>
            <a:chOff x="2191085" y="4786322"/>
            <a:chExt cx="2215415" cy="1143008"/>
          </a:xfrm>
        </p:grpSpPr>
        <p:sp>
          <p:nvSpPr>
            <p:cNvPr id="16" name="Скругленный прямоугольник 15"/>
            <p:cNvSpPr/>
            <p:nvPr/>
          </p:nvSpPr>
          <p:spPr>
            <a:xfrm>
              <a:off x="2357422" y="4786322"/>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8" name="TextBox 17">
              <a:hlinkClick r:id="" action="ppaction://noaction"/>
            </p:cNvPr>
            <p:cNvSpPr txBox="1"/>
            <p:nvPr/>
          </p:nvSpPr>
          <p:spPr>
            <a:xfrm>
              <a:off x="2191085" y="4929198"/>
              <a:ext cx="2215415" cy="923330"/>
            </a:xfrm>
            <a:prstGeom prst="rect">
              <a:avLst/>
            </a:prstGeom>
            <a:noFill/>
          </p:spPr>
          <p:txBody>
            <a:bodyPr wrap="none" rtlCol="0">
              <a:spAutoFit/>
            </a:bodyPr>
            <a:lstStyle/>
            <a:p>
              <a:pPr algn="ctr"/>
              <a:r>
                <a:rPr lang="ru-RU" dirty="0">
                  <a:latin typeface="Times New Roman" pitchFamily="18" charset="0"/>
                  <a:cs typeface="Times New Roman" pitchFamily="18" charset="0"/>
                </a:rPr>
                <a:t> </a:t>
              </a: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Г</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ru-RU" dirty="0">
                  <a:latin typeface="Times New Roman" pitchFamily="18" charset="0"/>
                  <a:cs typeface="Times New Roman" pitchFamily="18" charset="0"/>
                </a:rPr>
                <a:t>Стойка ноги врозь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правая рука вверх,</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левая на пояс</a:t>
              </a:r>
            </a:p>
          </p:txBody>
        </p:sp>
      </p:grpSp>
      <p:grpSp>
        <p:nvGrpSpPr>
          <p:cNvPr id="5" name="Группа 25"/>
          <p:cNvGrpSpPr/>
          <p:nvPr/>
        </p:nvGrpSpPr>
        <p:grpSpPr>
          <a:xfrm>
            <a:off x="246296" y="4643446"/>
            <a:ext cx="2221890" cy="1143008"/>
            <a:chOff x="4461138" y="3857628"/>
            <a:chExt cx="2221890" cy="1143008"/>
          </a:xfrm>
        </p:grpSpPr>
        <p:sp>
          <p:nvSpPr>
            <p:cNvPr id="23" name="Скругленный прямоугольник 22"/>
            <p:cNvSpPr/>
            <p:nvPr/>
          </p:nvSpPr>
          <p:spPr>
            <a:xfrm>
              <a:off x="4643438" y="385762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0" name="TextBox 19">
              <a:hlinkClick r:id="" action="ppaction://noaction"/>
            </p:cNvPr>
            <p:cNvSpPr txBox="1"/>
            <p:nvPr/>
          </p:nvSpPr>
          <p:spPr>
            <a:xfrm>
              <a:off x="4461138" y="4071942"/>
              <a:ext cx="2221890" cy="646331"/>
            </a:xfrm>
            <a:prstGeom prst="rect">
              <a:avLst/>
            </a:prstGeom>
            <a:noFill/>
          </p:spPr>
          <p:txBody>
            <a:bodyPr wrap="none" rtlCol="0">
              <a:spAutoFit/>
            </a:bodyPr>
            <a:lstStyle/>
            <a:p>
              <a:pPr algn="ctr"/>
              <a:r>
                <a:rPr lang="ru-RU" dirty="0">
                  <a:ln>
                    <a:solidFill>
                      <a:srgbClr val="000000"/>
                    </a:solidFill>
                  </a:ln>
                  <a:solidFill>
                    <a:srgbClr val="B23838"/>
                  </a:solidFill>
                  <a:latin typeface="Times New Roman" pitchFamily="18" charset="0"/>
                  <a:cs typeface="Times New Roman" pitchFamily="18" charset="0"/>
                </a:rPr>
                <a:t>А</a:t>
              </a:r>
              <a:r>
                <a:rPr lang="en-US" dirty="0">
                  <a:ln>
                    <a:solidFill>
                      <a:srgbClr val="000000"/>
                    </a:solidFill>
                  </a:ln>
                  <a:solidFill>
                    <a:srgbClr val="B23838"/>
                  </a:solidFill>
                  <a:latin typeface="Times New Roman" pitchFamily="18" charset="0"/>
                  <a:cs typeface="Times New Roman" pitchFamily="18" charset="0"/>
                </a:rPr>
                <a:t>.</a:t>
              </a:r>
              <a:r>
                <a:rPr lang="ru-RU" dirty="0">
                  <a:latin typeface="Times New Roman" pitchFamily="18" charset="0"/>
                  <a:cs typeface="Times New Roman" pitchFamily="18" charset="0"/>
                </a:rPr>
                <a:t>Стойка на колене,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руки на пояс</a:t>
              </a:r>
            </a:p>
          </p:txBody>
        </p:sp>
      </p:grpSp>
      <p:grpSp>
        <p:nvGrpSpPr>
          <p:cNvPr id="19" name="Группа 18"/>
          <p:cNvGrpSpPr/>
          <p:nvPr/>
        </p:nvGrpSpPr>
        <p:grpSpPr>
          <a:xfrm>
            <a:off x="2547856" y="4643446"/>
            <a:ext cx="1857388" cy="1143008"/>
            <a:chOff x="2547856" y="4643446"/>
            <a:chExt cx="1857388" cy="1143008"/>
          </a:xfrm>
        </p:grpSpPr>
        <p:sp>
          <p:nvSpPr>
            <p:cNvPr id="25" name="Скругленный прямоугольник 24"/>
            <p:cNvSpPr/>
            <p:nvPr/>
          </p:nvSpPr>
          <p:spPr>
            <a:xfrm>
              <a:off x="2547856" y="4643446"/>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6" name="TextBox 25">
              <a:hlinkClick r:id="" action="ppaction://noaction"/>
            </p:cNvPr>
            <p:cNvSpPr txBox="1"/>
            <p:nvPr/>
          </p:nvSpPr>
          <p:spPr>
            <a:xfrm>
              <a:off x="2697336" y="4779264"/>
              <a:ext cx="1521379" cy="923330"/>
            </a:xfrm>
            <a:prstGeom prst="rect">
              <a:avLst/>
            </a:prstGeom>
            <a:noFill/>
          </p:spPr>
          <p:txBody>
            <a:bodyPr wrap="none" rtlCol="0">
              <a:spAutoFit/>
            </a:bodyPr>
            <a:lstStyle/>
            <a:p>
              <a:pPr algn="ctr"/>
              <a:r>
                <a:rPr lang="ru-RU"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Б</a:t>
              </a:r>
              <a:r>
                <a:rPr lang="en-US"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Присед на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правой,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левая вперед</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to="" calcmode="lin" valueType="num">
                                      <p:cBhvr>
                                        <p:cTn id="7" dur="1" fill="hold"/>
                                        <p:tgtEl>
                                          <p:spTgt spid="10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7</a:t>
            </a:r>
            <a:r>
              <a:rPr lang="en-US" dirty="0"/>
              <a:t>. </a:t>
            </a:r>
            <a:r>
              <a:rPr lang="ru-RU" dirty="0"/>
              <a:t>Как называется исходное положение</a:t>
            </a:r>
          </a:p>
        </p:txBody>
      </p:sp>
      <p:grpSp>
        <p:nvGrpSpPr>
          <p:cNvPr id="3" name="Группа 26"/>
          <p:cNvGrpSpPr/>
          <p:nvPr/>
        </p:nvGrpSpPr>
        <p:grpSpPr>
          <a:xfrm>
            <a:off x="4572000" y="4653136"/>
            <a:ext cx="2232248" cy="1143008"/>
            <a:chOff x="357158" y="4214818"/>
            <a:chExt cx="2232248" cy="1143008"/>
          </a:xfrm>
        </p:grpSpPr>
        <p:sp>
          <p:nvSpPr>
            <p:cNvPr id="22" name="Скругленный прямоугольник 21"/>
            <p:cNvSpPr/>
            <p:nvPr/>
          </p:nvSpPr>
          <p:spPr>
            <a:xfrm>
              <a:off x="357158" y="421481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7" name="TextBox 16">
              <a:hlinkClick r:id="" action="ppaction://noaction"/>
            </p:cNvPr>
            <p:cNvSpPr txBox="1"/>
            <p:nvPr/>
          </p:nvSpPr>
          <p:spPr>
            <a:xfrm>
              <a:off x="429166" y="4427438"/>
              <a:ext cx="2160240" cy="369332"/>
            </a:xfrm>
            <a:prstGeom prst="rect">
              <a:avLst/>
            </a:prstGeom>
            <a:noFill/>
          </p:spPr>
          <p:txBody>
            <a:bodyPr wrap="square" rtlCol="0">
              <a:spAutoFit/>
            </a:bodyPr>
            <a:lstStyle/>
            <a:p>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В</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err="1">
                  <a:latin typeface="Times New Roman" pitchFamily="18" charset="0"/>
                  <a:cs typeface="Times New Roman" pitchFamily="18" charset="0"/>
                </a:rPr>
                <a:t>Полуприсед</a:t>
              </a:r>
              <a:endParaRPr lang="ru-RU" dirty="0">
                <a:latin typeface="Times New Roman" pitchFamily="18" charset="0"/>
                <a:cs typeface="Times New Roman" pitchFamily="18" charset="0"/>
              </a:endParaRPr>
            </a:p>
          </p:txBody>
        </p:sp>
      </p:grpSp>
      <p:grpSp>
        <p:nvGrpSpPr>
          <p:cNvPr id="4" name="Группа 27"/>
          <p:cNvGrpSpPr/>
          <p:nvPr/>
        </p:nvGrpSpPr>
        <p:grpSpPr>
          <a:xfrm>
            <a:off x="6372200" y="4509120"/>
            <a:ext cx="2520279" cy="1368152"/>
            <a:chOff x="2183873" y="4786322"/>
            <a:chExt cx="2229841" cy="1143008"/>
          </a:xfrm>
        </p:grpSpPr>
        <p:sp>
          <p:nvSpPr>
            <p:cNvPr id="16" name="Скругленный прямоугольник 15"/>
            <p:cNvSpPr/>
            <p:nvPr/>
          </p:nvSpPr>
          <p:spPr>
            <a:xfrm>
              <a:off x="2357422" y="4786322"/>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8" name="TextBox 17">
              <a:hlinkClick r:id="" action="ppaction://noaction"/>
            </p:cNvPr>
            <p:cNvSpPr txBox="1"/>
            <p:nvPr/>
          </p:nvSpPr>
          <p:spPr>
            <a:xfrm>
              <a:off x="2183873" y="4929198"/>
              <a:ext cx="2229841" cy="923330"/>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Г</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ru-RU"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Стойка ноги врозь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правая рука вверх,</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левая на пояс</a:t>
              </a:r>
            </a:p>
          </p:txBody>
        </p:sp>
      </p:grpSp>
      <p:grpSp>
        <p:nvGrpSpPr>
          <p:cNvPr id="5" name="Группа 25"/>
          <p:cNvGrpSpPr/>
          <p:nvPr/>
        </p:nvGrpSpPr>
        <p:grpSpPr>
          <a:xfrm>
            <a:off x="217440" y="4643446"/>
            <a:ext cx="2279598" cy="1143008"/>
            <a:chOff x="4432282" y="3857628"/>
            <a:chExt cx="2279598" cy="1143008"/>
          </a:xfrm>
        </p:grpSpPr>
        <p:sp>
          <p:nvSpPr>
            <p:cNvPr id="23" name="Скругленный прямоугольник 22"/>
            <p:cNvSpPr/>
            <p:nvPr/>
          </p:nvSpPr>
          <p:spPr>
            <a:xfrm>
              <a:off x="4643438" y="385762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0" name="TextBox 19">
              <a:hlinkClick r:id="" action="ppaction://noaction"/>
            </p:cNvPr>
            <p:cNvSpPr txBox="1"/>
            <p:nvPr/>
          </p:nvSpPr>
          <p:spPr>
            <a:xfrm>
              <a:off x="4432282" y="4071942"/>
              <a:ext cx="2279598" cy="646331"/>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А</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Стойка на колене,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руки на пояс</a:t>
              </a:r>
            </a:p>
          </p:txBody>
        </p:sp>
      </p:grpSp>
      <p:grpSp>
        <p:nvGrpSpPr>
          <p:cNvPr id="19" name="Группа 18"/>
          <p:cNvGrpSpPr/>
          <p:nvPr/>
        </p:nvGrpSpPr>
        <p:grpSpPr>
          <a:xfrm>
            <a:off x="2547856" y="4643446"/>
            <a:ext cx="1857388" cy="1143008"/>
            <a:chOff x="2547856" y="4643446"/>
            <a:chExt cx="1857388" cy="1143008"/>
          </a:xfrm>
        </p:grpSpPr>
        <p:sp>
          <p:nvSpPr>
            <p:cNvPr id="25" name="Скругленный прямоугольник 24"/>
            <p:cNvSpPr/>
            <p:nvPr/>
          </p:nvSpPr>
          <p:spPr>
            <a:xfrm>
              <a:off x="2547856" y="4643446"/>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6" name="TextBox 25">
              <a:hlinkClick r:id="" action="ppaction://noaction"/>
            </p:cNvPr>
            <p:cNvSpPr txBox="1"/>
            <p:nvPr/>
          </p:nvSpPr>
          <p:spPr>
            <a:xfrm>
              <a:off x="2692865" y="4767072"/>
              <a:ext cx="1579086" cy="923330"/>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Б</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 </a:t>
              </a:r>
              <a:r>
                <a:rPr lang="ru-RU" dirty="0">
                  <a:latin typeface="Times New Roman" pitchFamily="18" charset="0"/>
                  <a:cs typeface="Times New Roman" pitchFamily="18" charset="0"/>
                </a:rPr>
                <a:t>Присед на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правой,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левая вперед</a:t>
              </a:r>
            </a:p>
          </p:txBody>
        </p:sp>
      </p:grpSp>
      <p:pic>
        <p:nvPicPr>
          <p:cNvPr id="21" name="Picture 3" descr="C:\Documents and Settings\Миронюк\Рабочий стол\рисунки\полуприс..jpg"/>
          <p:cNvPicPr>
            <a:picLocks noChangeAspect="1" noChangeArrowheads="1"/>
          </p:cNvPicPr>
          <p:nvPr/>
        </p:nvPicPr>
        <p:blipFill>
          <a:blip r:embed="rId2" cstate="print"/>
          <a:srcRect/>
          <a:stretch>
            <a:fillRect/>
          </a:stretch>
        </p:blipFill>
        <p:spPr bwMode="auto">
          <a:xfrm>
            <a:off x="4139952" y="2132856"/>
            <a:ext cx="600075" cy="19621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8</a:t>
            </a:r>
            <a:r>
              <a:rPr lang="en-US" dirty="0"/>
              <a:t>.</a:t>
            </a:r>
            <a:r>
              <a:rPr lang="ru-RU" dirty="0"/>
              <a:t>Как называется исходное положение</a:t>
            </a:r>
          </a:p>
        </p:txBody>
      </p:sp>
      <p:pic>
        <p:nvPicPr>
          <p:cNvPr id="1029" name="Picture 5" descr="C:\Documents and Settings\Миронюк\Рабочий стол\рисунки\Ип4.jpg">
            <a:hlinkClick r:id="rId2" action="ppaction://hlinksldjump"/>
          </p:cNvPr>
          <p:cNvPicPr>
            <a:picLocks noChangeAspect="1" noChangeArrowheads="1"/>
          </p:cNvPicPr>
          <p:nvPr/>
        </p:nvPicPr>
        <p:blipFill>
          <a:blip r:embed="rId3" cstate="print"/>
          <a:srcRect/>
          <a:stretch>
            <a:fillRect/>
          </a:stretch>
        </p:blipFill>
        <p:spPr bwMode="auto">
          <a:xfrm>
            <a:off x="3357554" y="2428868"/>
            <a:ext cx="1643062" cy="1381125"/>
          </a:xfrm>
          <a:prstGeom prst="rect">
            <a:avLst/>
          </a:prstGeom>
          <a:noFill/>
        </p:spPr>
      </p:pic>
      <p:grpSp>
        <p:nvGrpSpPr>
          <p:cNvPr id="3" name="Группа 26"/>
          <p:cNvGrpSpPr/>
          <p:nvPr/>
        </p:nvGrpSpPr>
        <p:grpSpPr>
          <a:xfrm>
            <a:off x="4595779" y="4643446"/>
            <a:ext cx="1857388" cy="1143008"/>
            <a:chOff x="357158" y="4214818"/>
            <a:chExt cx="1857388" cy="1143008"/>
          </a:xfrm>
        </p:grpSpPr>
        <p:sp>
          <p:nvSpPr>
            <p:cNvPr id="22" name="Скругленный прямоугольник 21"/>
            <p:cNvSpPr/>
            <p:nvPr/>
          </p:nvSpPr>
          <p:spPr>
            <a:xfrm>
              <a:off x="357158" y="421481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7" name="TextBox 16">
              <a:hlinkClick r:id="" action="ppaction://noaction"/>
            </p:cNvPr>
            <p:cNvSpPr txBox="1"/>
            <p:nvPr/>
          </p:nvSpPr>
          <p:spPr>
            <a:xfrm>
              <a:off x="549403" y="4427438"/>
              <a:ext cx="1657663" cy="646331"/>
            </a:xfrm>
            <a:prstGeom prst="rect">
              <a:avLst/>
            </a:prstGeom>
            <a:noFill/>
          </p:spPr>
          <p:txBody>
            <a:bodyPr wrap="square" rtlCol="0">
              <a:spAutoFit/>
            </a:bodyPr>
            <a:lstStyle/>
            <a:p>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В</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О.с. руки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к плечам</a:t>
              </a:r>
            </a:p>
          </p:txBody>
        </p:sp>
      </p:grpSp>
      <p:grpSp>
        <p:nvGrpSpPr>
          <p:cNvPr id="4" name="Группа 27"/>
          <p:cNvGrpSpPr/>
          <p:nvPr/>
        </p:nvGrpSpPr>
        <p:grpSpPr>
          <a:xfrm>
            <a:off x="6372201" y="4581128"/>
            <a:ext cx="2399232" cy="1205326"/>
            <a:chOff x="2183873" y="4786322"/>
            <a:chExt cx="2229841" cy="1143008"/>
          </a:xfrm>
        </p:grpSpPr>
        <p:sp>
          <p:nvSpPr>
            <p:cNvPr id="16" name="Скругленный прямоугольник 15"/>
            <p:cNvSpPr/>
            <p:nvPr/>
          </p:nvSpPr>
          <p:spPr>
            <a:xfrm>
              <a:off x="2357422" y="4786322"/>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8" name="TextBox 17">
              <a:hlinkClick r:id="" action="ppaction://noaction"/>
            </p:cNvPr>
            <p:cNvSpPr txBox="1"/>
            <p:nvPr/>
          </p:nvSpPr>
          <p:spPr>
            <a:xfrm>
              <a:off x="2183873" y="4929198"/>
              <a:ext cx="2229841" cy="923330"/>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Г</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ru-RU"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Стойка ноги врозь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правая рука вверх,</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левая на пояс</a:t>
              </a:r>
            </a:p>
          </p:txBody>
        </p:sp>
      </p:grpSp>
      <p:grpSp>
        <p:nvGrpSpPr>
          <p:cNvPr id="5" name="Группа 25"/>
          <p:cNvGrpSpPr/>
          <p:nvPr/>
        </p:nvGrpSpPr>
        <p:grpSpPr>
          <a:xfrm>
            <a:off x="246294" y="4643446"/>
            <a:ext cx="2525506" cy="1143008"/>
            <a:chOff x="4461136" y="3857628"/>
            <a:chExt cx="2309482" cy="1143008"/>
          </a:xfrm>
        </p:grpSpPr>
        <p:sp>
          <p:nvSpPr>
            <p:cNvPr id="23" name="Скругленный прямоугольник 22"/>
            <p:cNvSpPr/>
            <p:nvPr/>
          </p:nvSpPr>
          <p:spPr>
            <a:xfrm>
              <a:off x="4643438" y="385762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0" name="TextBox 19">
              <a:hlinkClick r:id="" action="ppaction://noaction"/>
            </p:cNvPr>
            <p:cNvSpPr txBox="1"/>
            <p:nvPr/>
          </p:nvSpPr>
          <p:spPr>
            <a:xfrm>
              <a:off x="4461136" y="4071942"/>
              <a:ext cx="2309482" cy="646331"/>
            </a:xfrm>
            <a:prstGeom prst="rect">
              <a:avLst/>
            </a:prstGeom>
            <a:noFill/>
          </p:spPr>
          <p:txBody>
            <a:bodyPr wrap="squar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А</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ru-RU" dirty="0">
                  <a:latin typeface="Times New Roman" pitchFamily="18" charset="0"/>
                  <a:cs typeface="Times New Roman" pitchFamily="18" charset="0"/>
                </a:rPr>
                <a:t>Стойка на колене,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руки на пояс</a:t>
              </a:r>
            </a:p>
          </p:txBody>
        </p:sp>
      </p:grpSp>
      <p:grpSp>
        <p:nvGrpSpPr>
          <p:cNvPr id="19" name="Группа 18"/>
          <p:cNvGrpSpPr/>
          <p:nvPr/>
        </p:nvGrpSpPr>
        <p:grpSpPr>
          <a:xfrm>
            <a:off x="2547856" y="4643446"/>
            <a:ext cx="1857388" cy="1143008"/>
            <a:chOff x="2547856" y="4643446"/>
            <a:chExt cx="1857388" cy="1143008"/>
          </a:xfrm>
        </p:grpSpPr>
        <p:sp>
          <p:nvSpPr>
            <p:cNvPr id="25" name="Скругленный прямоугольник 24"/>
            <p:cNvSpPr/>
            <p:nvPr/>
          </p:nvSpPr>
          <p:spPr>
            <a:xfrm>
              <a:off x="2547856" y="4643446"/>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6" name="TextBox 25">
              <a:hlinkClick r:id="" action="ppaction://noaction"/>
            </p:cNvPr>
            <p:cNvSpPr txBox="1"/>
            <p:nvPr/>
          </p:nvSpPr>
          <p:spPr>
            <a:xfrm>
              <a:off x="2668481" y="4767072"/>
              <a:ext cx="1579087" cy="923330"/>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Б</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 </a:t>
              </a:r>
              <a:r>
                <a:rPr lang="ru-RU" dirty="0">
                  <a:latin typeface="Times New Roman" pitchFamily="18" charset="0"/>
                  <a:cs typeface="Times New Roman" pitchFamily="18" charset="0"/>
                </a:rPr>
                <a:t>Присед на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правой,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левая вперед</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 to="" calcmode="lin" valueType="num">
                                      <p:cBhvr>
                                        <p:cTn id="7" dur="1" fill="hold"/>
                                        <p:tgtEl>
                                          <p:spTgt spid="10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9</a:t>
            </a:r>
            <a:r>
              <a:rPr lang="en-US" dirty="0"/>
              <a:t>.</a:t>
            </a:r>
            <a:r>
              <a:rPr lang="ru-RU" dirty="0"/>
              <a:t>Как называется исходное положение</a:t>
            </a:r>
          </a:p>
        </p:txBody>
      </p:sp>
      <p:grpSp>
        <p:nvGrpSpPr>
          <p:cNvPr id="19" name="Группа 26"/>
          <p:cNvGrpSpPr/>
          <p:nvPr/>
        </p:nvGrpSpPr>
        <p:grpSpPr>
          <a:xfrm>
            <a:off x="4478500" y="4643446"/>
            <a:ext cx="2090637" cy="1143008"/>
            <a:chOff x="239879" y="4214818"/>
            <a:chExt cx="2090637" cy="1143008"/>
          </a:xfrm>
        </p:grpSpPr>
        <p:sp>
          <p:nvSpPr>
            <p:cNvPr id="25" name="Скругленный прямоугольник 24"/>
            <p:cNvSpPr/>
            <p:nvPr/>
          </p:nvSpPr>
          <p:spPr>
            <a:xfrm>
              <a:off x="357158" y="421481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6" name="TextBox 25">
              <a:hlinkClick r:id="" action="ppaction://noaction"/>
            </p:cNvPr>
            <p:cNvSpPr txBox="1"/>
            <p:nvPr/>
          </p:nvSpPr>
          <p:spPr>
            <a:xfrm>
              <a:off x="239879" y="4314060"/>
              <a:ext cx="2090637" cy="923330"/>
            </a:xfrm>
            <a:prstGeom prst="rect">
              <a:avLst/>
            </a:prstGeom>
            <a:noFill/>
          </p:spPr>
          <p:txBody>
            <a:bodyPr wrap="none" rtlCol="0">
              <a:spAutoFit/>
            </a:bodyPr>
            <a:lstStyle/>
            <a:p>
              <a:pPr algn="ctr"/>
              <a:r>
                <a:rPr lang="ru-RU"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В</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Наклон вперёд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прогнувшись,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руки на пояс</a:t>
              </a:r>
            </a:p>
          </p:txBody>
        </p:sp>
      </p:grpSp>
      <p:grpSp>
        <p:nvGrpSpPr>
          <p:cNvPr id="27" name="Группа 27"/>
          <p:cNvGrpSpPr/>
          <p:nvPr/>
        </p:nvGrpSpPr>
        <p:grpSpPr>
          <a:xfrm>
            <a:off x="6608410" y="4643446"/>
            <a:ext cx="2019527" cy="1143008"/>
            <a:chOff x="2250692" y="4786322"/>
            <a:chExt cx="2019527" cy="1143008"/>
          </a:xfrm>
        </p:grpSpPr>
        <p:sp>
          <p:nvSpPr>
            <p:cNvPr id="28" name="Скругленный прямоугольник 27"/>
            <p:cNvSpPr/>
            <p:nvPr/>
          </p:nvSpPr>
          <p:spPr>
            <a:xfrm>
              <a:off x="2357422" y="4786322"/>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9" name="TextBox 28">
              <a:hlinkClick r:id="" action="ppaction://noaction"/>
            </p:cNvPr>
            <p:cNvSpPr txBox="1"/>
            <p:nvPr/>
          </p:nvSpPr>
          <p:spPr>
            <a:xfrm>
              <a:off x="2250692" y="5007484"/>
              <a:ext cx="2019527" cy="646331"/>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Г</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Сед ноги врозь,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руки вперед</a:t>
              </a:r>
            </a:p>
          </p:txBody>
        </p:sp>
      </p:grpSp>
      <p:grpSp>
        <p:nvGrpSpPr>
          <p:cNvPr id="30" name="Группа 25"/>
          <p:cNvGrpSpPr/>
          <p:nvPr/>
        </p:nvGrpSpPr>
        <p:grpSpPr>
          <a:xfrm>
            <a:off x="378733" y="4643446"/>
            <a:ext cx="1922321" cy="1143008"/>
            <a:chOff x="4593575" y="3857628"/>
            <a:chExt cx="1922321" cy="1143008"/>
          </a:xfrm>
        </p:grpSpPr>
        <p:sp>
          <p:nvSpPr>
            <p:cNvPr id="31" name="Скругленный прямоугольник 30"/>
            <p:cNvSpPr/>
            <p:nvPr/>
          </p:nvSpPr>
          <p:spPr>
            <a:xfrm>
              <a:off x="4643438" y="385762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2" name="TextBox 31">
              <a:hlinkClick r:id="" action="ppaction://noaction"/>
            </p:cNvPr>
            <p:cNvSpPr txBox="1"/>
            <p:nvPr/>
          </p:nvSpPr>
          <p:spPr>
            <a:xfrm>
              <a:off x="4593575" y="3944678"/>
              <a:ext cx="1922321" cy="923330"/>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А</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Выпад правой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в сторону, руки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на пояс</a:t>
              </a:r>
            </a:p>
          </p:txBody>
        </p:sp>
      </p:grpSp>
      <p:grpSp>
        <p:nvGrpSpPr>
          <p:cNvPr id="33" name="Группа 24"/>
          <p:cNvGrpSpPr/>
          <p:nvPr/>
        </p:nvGrpSpPr>
        <p:grpSpPr>
          <a:xfrm>
            <a:off x="2499172" y="4643446"/>
            <a:ext cx="1906072" cy="1143008"/>
            <a:chOff x="6237828" y="4786322"/>
            <a:chExt cx="1906072" cy="1143008"/>
          </a:xfrm>
        </p:grpSpPr>
        <p:sp>
          <p:nvSpPr>
            <p:cNvPr id="34" name="Скругленный прямоугольник 33"/>
            <p:cNvSpPr/>
            <p:nvPr/>
          </p:nvSpPr>
          <p:spPr>
            <a:xfrm>
              <a:off x="6286512" y="4786322"/>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5" name="TextBox 34">
              <a:hlinkClick r:id="" action="ppaction://noaction"/>
            </p:cNvPr>
            <p:cNvSpPr txBox="1"/>
            <p:nvPr/>
          </p:nvSpPr>
          <p:spPr>
            <a:xfrm>
              <a:off x="6237828" y="5000636"/>
              <a:ext cx="1824089" cy="646331"/>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Б</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  </a:t>
              </a:r>
              <a:r>
                <a:rPr lang="ru-RU" dirty="0">
                  <a:latin typeface="Times New Roman" pitchFamily="18" charset="0"/>
                  <a:cs typeface="Times New Roman" pitchFamily="18" charset="0"/>
                </a:rPr>
                <a:t>Упор стоя на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коленях</a:t>
              </a:r>
            </a:p>
          </p:txBody>
        </p:sp>
      </p:grpSp>
      <p:pic>
        <p:nvPicPr>
          <p:cNvPr id="2050" name="Picture 2" descr="C:\Documents and Settings\Миронюк\Рабочий стол\рисунки\Ип6.jpg"/>
          <p:cNvPicPr>
            <a:picLocks noChangeAspect="1" noChangeArrowheads="1"/>
          </p:cNvPicPr>
          <p:nvPr/>
        </p:nvPicPr>
        <p:blipFill>
          <a:blip r:embed="rId2" cstate="print"/>
          <a:srcRect/>
          <a:stretch>
            <a:fillRect/>
          </a:stretch>
        </p:blipFill>
        <p:spPr bwMode="auto">
          <a:xfrm>
            <a:off x="3857620" y="2000240"/>
            <a:ext cx="1503363" cy="2087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10</a:t>
            </a:r>
            <a:r>
              <a:rPr lang="en-US" dirty="0"/>
              <a:t>.</a:t>
            </a:r>
            <a:r>
              <a:rPr lang="ru-RU" dirty="0"/>
              <a:t>Как называется исходное положение</a:t>
            </a:r>
          </a:p>
        </p:txBody>
      </p:sp>
      <p:grpSp>
        <p:nvGrpSpPr>
          <p:cNvPr id="19" name="Группа 26"/>
          <p:cNvGrpSpPr/>
          <p:nvPr/>
        </p:nvGrpSpPr>
        <p:grpSpPr>
          <a:xfrm>
            <a:off x="4478500" y="4643446"/>
            <a:ext cx="2090637" cy="1143008"/>
            <a:chOff x="239879" y="4214818"/>
            <a:chExt cx="2090637" cy="1143008"/>
          </a:xfrm>
        </p:grpSpPr>
        <p:sp>
          <p:nvSpPr>
            <p:cNvPr id="25" name="Скругленный прямоугольник 24"/>
            <p:cNvSpPr/>
            <p:nvPr/>
          </p:nvSpPr>
          <p:spPr>
            <a:xfrm>
              <a:off x="357158" y="421481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6" name="TextBox 25">
              <a:hlinkClick r:id="" action="ppaction://noaction"/>
            </p:cNvPr>
            <p:cNvSpPr txBox="1"/>
            <p:nvPr/>
          </p:nvSpPr>
          <p:spPr>
            <a:xfrm>
              <a:off x="239879" y="4314060"/>
              <a:ext cx="2090637" cy="923330"/>
            </a:xfrm>
            <a:prstGeom prst="rect">
              <a:avLst/>
            </a:prstGeom>
            <a:noFill/>
          </p:spPr>
          <p:txBody>
            <a:bodyPr wrap="none" rtlCol="0">
              <a:spAutoFit/>
            </a:bodyPr>
            <a:lstStyle/>
            <a:p>
              <a:pPr algn="ctr"/>
              <a:r>
                <a:rPr lang="ru-RU"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В</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Наклон вперёд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прогнувшись,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руки на пояс</a:t>
              </a:r>
            </a:p>
          </p:txBody>
        </p:sp>
      </p:grpSp>
      <p:grpSp>
        <p:nvGrpSpPr>
          <p:cNvPr id="27" name="Группа 27"/>
          <p:cNvGrpSpPr/>
          <p:nvPr/>
        </p:nvGrpSpPr>
        <p:grpSpPr>
          <a:xfrm>
            <a:off x="6637264" y="4643446"/>
            <a:ext cx="1961819" cy="1143008"/>
            <a:chOff x="2279546" y="4786322"/>
            <a:chExt cx="1961819" cy="1143008"/>
          </a:xfrm>
        </p:grpSpPr>
        <p:sp>
          <p:nvSpPr>
            <p:cNvPr id="28" name="Скругленный прямоугольник 27"/>
            <p:cNvSpPr/>
            <p:nvPr/>
          </p:nvSpPr>
          <p:spPr>
            <a:xfrm>
              <a:off x="2357422" y="4786322"/>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9" name="TextBox 28">
              <a:hlinkClick r:id="" action="ppaction://noaction"/>
            </p:cNvPr>
            <p:cNvSpPr txBox="1"/>
            <p:nvPr/>
          </p:nvSpPr>
          <p:spPr>
            <a:xfrm>
              <a:off x="2279546" y="5007484"/>
              <a:ext cx="1961819" cy="646331"/>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Г</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ru-RU" b="1" dirty="0">
                  <a:ln w="12700">
                    <a:solidFill>
                      <a:schemeClr val="tx1"/>
                    </a:solidFill>
                    <a:prstDash val="solid"/>
                  </a:ln>
                  <a:solidFill>
                    <a:srgbClr val="B23838"/>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Сед ноги врозь,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руки вперед</a:t>
              </a:r>
            </a:p>
          </p:txBody>
        </p:sp>
      </p:grpSp>
      <p:grpSp>
        <p:nvGrpSpPr>
          <p:cNvPr id="30" name="Группа 25"/>
          <p:cNvGrpSpPr/>
          <p:nvPr/>
        </p:nvGrpSpPr>
        <p:grpSpPr>
          <a:xfrm>
            <a:off x="380997" y="4643446"/>
            <a:ext cx="1922321" cy="1143008"/>
            <a:chOff x="4595839" y="3857628"/>
            <a:chExt cx="1922321" cy="1143008"/>
          </a:xfrm>
        </p:grpSpPr>
        <p:sp>
          <p:nvSpPr>
            <p:cNvPr id="31" name="Скругленный прямоугольник 30"/>
            <p:cNvSpPr/>
            <p:nvPr/>
          </p:nvSpPr>
          <p:spPr>
            <a:xfrm>
              <a:off x="4643438" y="3857628"/>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2" name="TextBox 31">
              <a:hlinkClick r:id="" action="ppaction://noaction"/>
            </p:cNvPr>
            <p:cNvSpPr txBox="1"/>
            <p:nvPr/>
          </p:nvSpPr>
          <p:spPr>
            <a:xfrm>
              <a:off x="4595839" y="3951736"/>
              <a:ext cx="1922321" cy="923330"/>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А</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Выпад правой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в сторону, руки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на пояс</a:t>
              </a:r>
            </a:p>
          </p:txBody>
        </p:sp>
      </p:grpSp>
      <p:grpSp>
        <p:nvGrpSpPr>
          <p:cNvPr id="33" name="Группа 24"/>
          <p:cNvGrpSpPr/>
          <p:nvPr/>
        </p:nvGrpSpPr>
        <p:grpSpPr>
          <a:xfrm>
            <a:off x="2528026" y="4643446"/>
            <a:ext cx="1877218" cy="1143008"/>
            <a:chOff x="6266682" y="4786322"/>
            <a:chExt cx="1877218" cy="1143008"/>
          </a:xfrm>
        </p:grpSpPr>
        <p:sp>
          <p:nvSpPr>
            <p:cNvPr id="34" name="Скругленный прямоугольник 33"/>
            <p:cNvSpPr/>
            <p:nvPr/>
          </p:nvSpPr>
          <p:spPr>
            <a:xfrm>
              <a:off x="6286512" y="4786322"/>
              <a:ext cx="1857388" cy="1143008"/>
            </a:xfrm>
            <a:prstGeom prst="roundRect">
              <a:avLst/>
            </a:prstGeom>
            <a:solidFill>
              <a:srgbClr val="FFC0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5" name="TextBox 34">
              <a:hlinkClick r:id="" action="ppaction://noaction"/>
            </p:cNvPr>
            <p:cNvSpPr txBox="1"/>
            <p:nvPr/>
          </p:nvSpPr>
          <p:spPr>
            <a:xfrm>
              <a:off x="6266682" y="5000636"/>
              <a:ext cx="1766381" cy="646331"/>
            </a:xfrm>
            <a:prstGeom prst="rect">
              <a:avLst/>
            </a:prstGeom>
            <a:noFill/>
          </p:spPr>
          <p:txBody>
            <a:bodyPr wrap="none" rtlCol="0">
              <a:spAutoFit/>
            </a:bodyPr>
            <a:lstStyle/>
            <a:p>
              <a:pPr algn="ctr"/>
              <a:r>
                <a:rPr lang="ru-RU"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Б</a:t>
              </a:r>
              <a:r>
                <a:rPr lang="en-US" b="1" dirty="0">
                  <a:ln w="12700">
                    <a:solidFill>
                      <a:schemeClr val="tx1"/>
                    </a:solidFill>
                    <a:prstDash val="solid"/>
                  </a:ln>
                  <a:solidFill>
                    <a:srgbClr val="86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dirty="0">
                  <a:latin typeface="Times New Roman" pitchFamily="18" charset="0"/>
                  <a:cs typeface="Times New Roman" pitchFamily="18" charset="0"/>
                </a:rPr>
                <a:t>Упор стоя на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коленях</a:t>
              </a:r>
            </a:p>
          </p:txBody>
        </p:sp>
      </p:grpSp>
      <p:pic>
        <p:nvPicPr>
          <p:cNvPr id="3074" name="Picture 2" descr="C:\Documents and Settings\Миронюк\Рабочий стол\рисунки\Ип7.jpg"/>
          <p:cNvPicPr>
            <a:picLocks noChangeAspect="1" noChangeArrowheads="1"/>
          </p:cNvPicPr>
          <p:nvPr/>
        </p:nvPicPr>
        <p:blipFill>
          <a:blip r:embed="rId2" cstate="print"/>
          <a:srcRect/>
          <a:stretch>
            <a:fillRect/>
          </a:stretch>
        </p:blipFill>
        <p:spPr bwMode="auto">
          <a:xfrm>
            <a:off x="3643306" y="2357430"/>
            <a:ext cx="1703388" cy="1352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8ED69-DE5E-520B-C653-ACAE7CAEE48D}"/>
              </a:ext>
            </a:extLst>
          </p:cNvPr>
          <p:cNvSpPr>
            <a:spLocks noGrp="1"/>
          </p:cNvSpPr>
          <p:nvPr>
            <p:ph type="title"/>
          </p:nvPr>
        </p:nvSpPr>
        <p:spPr/>
        <p:txBody>
          <a:bodyPr/>
          <a:lstStyle/>
          <a:p>
            <a:r>
              <a:rPr lang="ru-RU" dirty="0"/>
              <a:t>Задание .</a:t>
            </a:r>
          </a:p>
        </p:txBody>
      </p:sp>
      <p:sp>
        <p:nvSpPr>
          <p:cNvPr id="3" name="Объект 2">
            <a:extLst>
              <a:ext uri="{FF2B5EF4-FFF2-40B4-BE49-F238E27FC236}">
                <a16:creationId xmlns:a16="http://schemas.microsoft.com/office/drawing/2014/main" id="{DE902C1B-D147-AA73-F979-0B23B02F08A4}"/>
              </a:ext>
            </a:extLst>
          </p:cNvPr>
          <p:cNvSpPr>
            <a:spLocks noGrp="1"/>
          </p:cNvSpPr>
          <p:nvPr>
            <p:ph idx="1"/>
          </p:nvPr>
        </p:nvSpPr>
        <p:spPr/>
        <p:txBody>
          <a:bodyPr/>
          <a:lstStyle/>
          <a:p>
            <a:r>
              <a:rPr lang="ru-RU" sz="3200" dirty="0">
                <a:latin typeface="Arial Black" panose="020B0A04020102020204" pitchFamily="34" charset="0"/>
              </a:rPr>
              <a:t> 1. Выполнить упражнения </a:t>
            </a:r>
            <a:r>
              <a:rPr lang="ru-RU" sz="3200" dirty="0" err="1">
                <a:latin typeface="Arial Black" panose="020B0A04020102020204" pitchFamily="34" charset="0"/>
              </a:rPr>
              <a:t>стр</a:t>
            </a:r>
            <a:r>
              <a:rPr lang="ru-RU" sz="3200" dirty="0">
                <a:latin typeface="Arial Black" panose="020B0A04020102020204" pitchFamily="34" charset="0"/>
              </a:rPr>
              <a:t> 6. </a:t>
            </a:r>
          </a:p>
          <a:p>
            <a:r>
              <a:rPr lang="ru-RU" sz="3200" dirty="0">
                <a:latin typeface="Arial Black" panose="020B0A04020102020204" pitchFamily="34" charset="0"/>
              </a:rPr>
              <a:t> </a:t>
            </a:r>
          </a:p>
          <a:p>
            <a:r>
              <a:rPr lang="ru-RU" sz="3200" dirty="0">
                <a:latin typeface="Arial Black" panose="020B0A04020102020204" pitchFamily="34" charset="0"/>
              </a:rPr>
              <a:t> 2. Изучить и выполнить термины </a:t>
            </a:r>
            <a:r>
              <a:rPr lang="ru-RU" sz="3200" dirty="0" err="1">
                <a:latin typeface="Arial Black" panose="020B0A04020102020204" pitchFamily="34" charset="0"/>
              </a:rPr>
              <a:t>стр</a:t>
            </a:r>
            <a:r>
              <a:rPr lang="ru-RU" sz="3200" dirty="0">
                <a:latin typeface="Arial Black" panose="020B0A04020102020204" pitchFamily="34" charset="0"/>
              </a:rPr>
              <a:t> 8-15.</a:t>
            </a:r>
          </a:p>
          <a:p>
            <a:r>
              <a:rPr lang="ru-RU" sz="3200" dirty="0">
                <a:latin typeface="Arial Black" panose="020B0A04020102020204" pitchFamily="34" charset="0"/>
              </a:rPr>
              <a:t> </a:t>
            </a:r>
          </a:p>
          <a:p>
            <a:r>
              <a:rPr lang="ru-RU" sz="3200">
                <a:latin typeface="Arial Black" panose="020B0A04020102020204" pitchFamily="34" charset="0"/>
              </a:rPr>
              <a:t> 3</a:t>
            </a:r>
            <a:r>
              <a:rPr lang="ru-RU" sz="3200" dirty="0">
                <a:latin typeface="Arial Black" panose="020B0A04020102020204" pitchFamily="34" charset="0"/>
              </a:rPr>
              <a:t>. Сделать тест </a:t>
            </a:r>
            <a:r>
              <a:rPr lang="ru-RU" sz="3200" dirty="0" err="1">
                <a:latin typeface="Arial Black" panose="020B0A04020102020204" pitchFamily="34" charset="0"/>
              </a:rPr>
              <a:t>стр</a:t>
            </a:r>
            <a:r>
              <a:rPr lang="ru-RU" sz="3200" dirty="0">
                <a:latin typeface="Arial Black" panose="020B0A04020102020204" pitchFamily="34" charset="0"/>
              </a:rPr>
              <a:t> .17-26</a:t>
            </a:r>
          </a:p>
          <a:p>
            <a:r>
              <a:rPr lang="ru-RU" dirty="0">
                <a:latin typeface="Arial Black" panose="020B0A04020102020204" pitchFamily="34" charset="0"/>
              </a:rPr>
              <a:t> </a:t>
            </a:r>
          </a:p>
        </p:txBody>
      </p:sp>
    </p:spTree>
    <p:extLst>
      <p:ext uri="{BB962C8B-B14F-4D97-AF65-F5344CB8AC3E}">
        <p14:creationId xmlns:p14="http://schemas.microsoft.com/office/powerpoint/2010/main" val="4202330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5661248"/>
            <a:ext cx="6400800" cy="720080"/>
          </a:xfrm>
        </p:spPr>
        <p:txBody>
          <a:bodyPr/>
          <a:lstStyle/>
          <a:p>
            <a:r>
              <a:rPr lang="ru-RU" dirty="0"/>
              <a:t>г</a:t>
            </a:r>
            <a:r>
              <a:rPr lang="en-US" dirty="0"/>
              <a:t>.  </a:t>
            </a:r>
            <a:r>
              <a:rPr lang="ru-RU" dirty="0"/>
              <a:t>Москва 2020</a:t>
            </a:r>
          </a:p>
        </p:txBody>
      </p:sp>
      <p:pic>
        <p:nvPicPr>
          <p:cNvPr id="4" name="Рисунок 3" descr="unnamed.gif"/>
          <p:cNvPicPr>
            <a:picLocks noChangeAspect="1"/>
          </p:cNvPicPr>
          <p:nvPr/>
        </p:nvPicPr>
        <p:blipFill>
          <a:blip r:embed="rId2" cstate="print"/>
          <a:stretch>
            <a:fillRect/>
          </a:stretch>
        </p:blipFill>
        <p:spPr>
          <a:xfrm>
            <a:off x="2123728" y="836712"/>
            <a:ext cx="4876800" cy="4686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r="-16000" b="-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6A9BA3-6A1B-6B86-C8A5-B397F9A3EB11}"/>
              </a:ext>
            </a:extLst>
          </p:cNvPr>
          <p:cNvSpPr>
            <a:spLocks noGrp="1"/>
          </p:cNvSpPr>
          <p:nvPr>
            <p:ph type="title"/>
          </p:nvPr>
        </p:nvSpPr>
        <p:spPr/>
        <p:txBody>
          <a:bodyPr>
            <a:noAutofit/>
          </a:bodyPr>
          <a:lstStyle/>
          <a:p>
            <a:r>
              <a:rPr lang="ru-RU" sz="3600" dirty="0"/>
              <a:t>Цели и задачи</a:t>
            </a:r>
            <a:br>
              <a:rPr lang="ru-RU" sz="3600" dirty="0"/>
            </a:br>
            <a:r>
              <a:rPr lang="ru-RU" sz="3600" b="1" dirty="0">
                <a:latin typeface="Arial Black" panose="020B0A04020102020204" pitchFamily="34" charset="0"/>
              </a:rPr>
              <a:t> для первого года обучения</a:t>
            </a:r>
            <a:r>
              <a:rPr lang="ru-RU" sz="3600" dirty="0"/>
              <a:t>.</a:t>
            </a:r>
          </a:p>
        </p:txBody>
      </p:sp>
      <p:sp>
        <p:nvSpPr>
          <p:cNvPr id="3" name="Объект 2">
            <a:extLst>
              <a:ext uri="{FF2B5EF4-FFF2-40B4-BE49-F238E27FC236}">
                <a16:creationId xmlns:a16="http://schemas.microsoft.com/office/drawing/2014/main" id="{D61A8429-28B0-FA5D-8E17-8600C1450BCA}"/>
              </a:ext>
            </a:extLst>
          </p:cNvPr>
          <p:cNvSpPr>
            <a:spLocks noGrp="1"/>
          </p:cNvSpPr>
          <p:nvPr>
            <p:ph idx="1"/>
          </p:nvPr>
        </p:nvSpPr>
        <p:spPr/>
        <p:txBody>
          <a:bodyPr>
            <a:normAutofit fontScale="55000" lnSpcReduction="20000"/>
          </a:bodyPr>
          <a:lstStyle/>
          <a:p>
            <a:pPr indent="180340" algn="just">
              <a:lnSpc>
                <a:spcPct val="150000"/>
              </a:lnSpc>
            </a:pPr>
            <a:r>
              <a:rPr lang="ru-RU" sz="1800" dirty="0">
                <a:effectLst/>
                <a:latin typeface="Arial Black" panose="020B0A04020102020204" pitchFamily="34" charset="0"/>
              </a:rPr>
              <a:t>Занятия партерной гимнастикой, особенно на уроках классического танца, позволяют наиболее быстро развить и укрепить физический аппарат ученика. Правильный подбор комплекса упражнений даст возможность значительно активизировать мышечный потенциал, снизить вероятность травматизма, повысить выносливость.  В результате занятий обучающиеся приобретут новые навыки психофизического самоконтроля, получат возможность более точно и правильно выполнять требования преподавателя.</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Определим цель и задачи урока партерной гимнастики. Основную цель мы видим в развитии физических данных обучающихся для более успешного освоения того или иного вида танца.</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Поставленная цель обеспечивает решение следующих взаимосвязанных задач:</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развитие общей пластики;</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развитие силы и эластичности всех комплексов мышц;</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развитие силы и эластичности связочного аппарата;</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увеличение амплитуды шага;</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увеличение подвижности суставов;</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развитие гибкости тела;</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работа по развитию вестибулярного аппарата и координации движений;</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развитие выносливости и техники выполнения упражнений;</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развитие прыгучести;</a:t>
            </a: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 изучение основ техники безопасности движения.</a:t>
            </a:r>
            <a:endParaRPr lang="ru-RU" dirty="0">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263345914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CE0286-F009-9F4F-C9C3-94E650FCB44F}"/>
              </a:ext>
            </a:extLst>
          </p:cNvPr>
          <p:cNvSpPr>
            <a:spLocks noGrp="1"/>
          </p:cNvSpPr>
          <p:nvPr>
            <p:ph idx="1"/>
          </p:nvPr>
        </p:nvSpPr>
        <p:spPr>
          <a:xfrm>
            <a:off x="457200" y="908720"/>
            <a:ext cx="8229600" cy="5217443"/>
          </a:xfrm>
        </p:spPr>
        <p:txBody>
          <a:bodyPr>
            <a:normAutofit fontScale="70000" lnSpcReduction="20000"/>
          </a:bodyPr>
          <a:lstStyle/>
          <a:p>
            <a:pPr indent="180340" algn="just">
              <a:lnSpc>
                <a:spcPct val="150000"/>
              </a:lnSpc>
            </a:pPr>
            <a:r>
              <a:rPr lang="ru-RU" sz="1800" dirty="0">
                <a:effectLst/>
                <a:latin typeface="Arial Black" panose="020B0A04020102020204" pitchFamily="34" charset="0"/>
              </a:rPr>
              <a:t>Задачи, которые ставит перед собой педагог гимнастики должны включать в себя: работу над общей пластикой, эластичностью, силой всех групп мышц, увеличением подвижности суставов, укреплением связок ребенка.</a:t>
            </a:r>
          </a:p>
          <a:p>
            <a:pPr indent="180340" algn="just">
              <a:lnSpc>
                <a:spcPct val="150000"/>
              </a:lnSpc>
            </a:pPr>
            <a:endParaRPr lang="ru-RU" dirty="0">
              <a:effectLst/>
              <a:latin typeface="Arial Black" panose="020B0A04020102020204" pitchFamily="34" charset="0"/>
            </a:endParaRPr>
          </a:p>
          <a:p>
            <a:pPr indent="180340" algn="just">
              <a:lnSpc>
                <a:spcPct val="150000"/>
              </a:lnSpc>
            </a:pPr>
            <a:r>
              <a:rPr lang="ru-RU" sz="1800" dirty="0">
                <a:effectLst/>
                <a:latin typeface="Arial Black" panose="020B0A04020102020204" pitchFamily="34" charset="0"/>
              </a:rPr>
              <a:t>Для этого разрабатываются специальные виды упражнений, развивающие гибкость позвоночника, силу мышц спины без увеличения их объема. Необходимая постановка корпуса во много зависит от степени </a:t>
            </a:r>
            <a:r>
              <a:rPr lang="ru-RU" sz="1800" dirty="0" err="1">
                <a:effectLst/>
                <a:latin typeface="Arial Black" panose="020B0A04020102020204" pitchFamily="34" charset="0"/>
              </a:rPr>
              <a:t>выворотности</a:t>
            </a:r>
            <a:r>
              <a:rPr lang="ru-RU" sz="1800" dirty="0">
                <a:effectLst/>
                <a:latin typeface="Arial Black" panose="020B0A04020102020204" pitchFamily="34" charset="0"/>
              </a:rPr>
              <a:t> ног, достижению которой посвящена значительная часть урока гимнастики. Мы знаем, что хореографическое искусство требует от исполнителя все больше средств технической выразительности и, прежде всего, максимальной амплитуды шага, но необходимо помнить, что овладение шагом является лишь базовым условием, но совершенство приходит с умение владеть этим шагом, удерживать ноги с легкостью на необходимой высоте и в строго заданной позе. Для полного освоения танцевального шага требуется развитие не только мышц ног, но и мышц спины и пресса. Специальный режим позволит увеличить силу мышц без значительного увеличения их поперечного объема, сохраняя тем самым удлиненную форму. В этом заключаются высокие эстетические критерии гимнастики и балета. </a:t>
            </a:r>
            <a:endParaRPr lang="ru-RU" dirty="0">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300817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E8A934-BC6E-AC33-4AA8-DF6573E94D2B}"/>
              </a:ext>
            </a:extLst>
          </p:cNvPr>
          <p:cNvSpPr>
            <a:spLocks noGrp="1"/>
          </p:cNvSpPr>
          <p:nvPr>
            <p:ph type="title"/>
          </p:nvPr>
        </p:nvSpPr>
        <p:spPr/>
        <p:txBody>
          <a:bodyPr>
            <a:normAutofit/>
          </a:bodyPr>
          <a:lstStyle/>
          <a:p>
            <a:r>
              <a:rPr lang="ru-RU" sz="2800" dirty="0"/>
              <a:t>Знакомство с партерной гимнастикой.</a:t>
            </a:r>
          </a:p>
        </p:txBody>
      </p:sp>
      <p:sp>
        <p:nvSpPr>
          <p:cNvPr id="3" name="Объект 2">
            <a:extLst>
              <a:ext uri="{FF2B5EF4-FFF2-40B4-BE49-F238E27FC236}">
                <a16:creationId xmlns:a16="http://schemas.microsoft.com/office/drawing/2014/main" id="{CD169BD8-95DD-F6EE-7CE6-ACA473CCEDFB}"/>
              </a:ext>
            </a:extLst>
          </p:cNvPr>
          <p:cNvSpPr>
            <a:spLocks noGrp="1"/>
          </p:cNvSpPr>
          <p:nvPr>
            <p:ph idx="1"/>
          </p:nvPr>
        </p:nvSpPr>
        <p:spPr/>
        <p:txBody>
          <a:bodyPr>
            <a:normAutofit fontScale="77500" lnSpcReduction="20000"/>
          </a:bodyPr>
          <a:lstStyle/>
          <a:p>
            <a:r>
              <a:rPr lang="ru-RU" dirty="0"/>
              <a:t>Знакомство малышей с партерной гимнастикой начинается с изучения базы, которая подразделяется на 4 блока:</a:t>
            </a:r>
          </a:p>
          <a:p>
            <a:pPr>
              <a:buFont typeface="Arial" panose="020B0604020202020204" pitchFamily="34" charset="0"/>
              <a:buChar char="•"/>
            </a:pPr>
            <a:r>
              <a:rPr lang="ru-RU" dirty="0"/>
              <a:t>работа со стопами;</a:t>
            </a:r>
          </a:p>
          <a:p>
            <a:pPr>
              <a:buFont typeface="Arial" panose="020B0604020202020204" pitchFamily="34" charset="0"/>
              <a:buChar char="•"/>
            </a:pPr>
            <a:r>
              <a:rPr lang="ru-RU" dirty="0"/>
              <a:t>выполнение складки, растяжки;</a:t>
            </a:r>
          </a:p>
          <a:p>
            <a:pPr>
              <a:buFont typeface="Arial" panose="020B0604020202020204" pitchFamily="34" charset="0"/>
              <a:buChar char="•"/>
            </a:pPr>
            <a:r>
              <a:rPr lang="ru-RU" dirty="0"/>
              <a:t>работа со спиной;</a:t>
            </a:r>
          </a:p>
          <a:p>
            <a:pPr>
              <a:buFont typeface="Arial" panose="020B0604020202020204" pitchFamily="34" charset="0"/>
              <a:buChar char="•"/>
            </a:pPr>
            <a:r>
              <a:rPr lang="ru-RU" dirty="0"/>
              <a:t>упражнения на закачку пресса.</a:t>
            </a:r>
          </a:p>
          <a:p>
            <a:r>
              <a:rPr lang="ru-RU" dirty="0"/>
              <a:t>Работа с базовыми упражнениями происходит систематически. По мере усвоения материала и формирования навыков, упражнения дополняются и усложняются.</a:t>
            </a:r>
          </a:p>
          <a:p>
            <a:r>
              <a:rPr lang="ru-RU" dirty="0"/>
              <a:t>     Упражнения на первом году обучения носят названия животных или образов, знакомых детям. </a:t>
            </a:r>
          </a:p>
          <a:p>
            <a:r>
              <a:rPr lang="ru-RU" dirty="0"/>
              <a:t>     В дальнейшем педагог начинает их постепенно заменять их танцевальными терминами.</a:t>
            </a:r>
          </a:p>
          <a:p>
            <a:endParaRPr lang="ru-RU" dirty="0"/>
          </a:p>
        </p:txBody>
      </p:sp>
    </p:spTree>
    <p:extLst>
      <p:ext uri="{BB962C8B-B14F-4D97-AF65-F5344CB8AC3E}">
        <p14:creationId xmlns:p14="http://schemas.microsoft.com/office/powerpoint/2010/main" val="272497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6AC498-C2CB-4883-5222-EE3183148BAA}"/>
              </a:ext>
            </a:extLst>
          </p:cNvPr>
          <p:cNvSpPr>
            <a:spLocks noGrp="1"/>
          </p:cNvSpPr>
          <p:nvPr>
            <p:ph type="title"/>
          </p:nvPr>
        </p:nvSpPr>
        <p:spPr>
          <a:xfrm>
            <a:off x="457200" y="274638"/>
            <a:ext cx="8229600" cy="1642194"/>
          </a:xfrm>
        </p:spPr>
        <p:txBody>
          <a:bodyPr>
            <a:normAutofit/>
          </a:bodyPr>
          <a:lstStyle/>
          <a:p>
            <a:r>
              <a:rPr lang="ru-RU" sz="2700" b="1" dirty="0">
                <a:latin typeface="Arial Black" panose="020B0A04020102020204" pitchFamily="34" charset="0"/>
              </a:rPr>
              <a:t>Упражнения партерной гимнастики:</a:t>
            </a:r>
            <a:br>
              <a:rPr lang="ru-RU" dirty="0">
                <a:latin typeface="Arial Black" panose="020B0A04020102020204" pitchFamily="34" charset="0"/>
              </a:rPr>
            </a:br>
            <a:endParaRPr lang="ru-RU" dirty="0"/>
          </a:p>
        </p:txBody>
      </p:sp>
      <p:sp>
        <p:nvSpPr>
          <p:cNvPr id="3" name="Объект 2">
            <a:extLst>
              <a:ext uri="{FF2B5EF4-FFF2-40B4-BE49-F238E27FC236}">
                <a16:creationId xmlns:a16="http://schemas.microsoft.com/office/drawing/2014/main" id="{804C0CE3-4F89-A97A-3DA1-86F979D96968}"/>
              </a:ext>
            </a:extLst>
          </p:cNvPr>
          <p:cNvSpPr>
            <a:spLocks noGrp="1"/>
          </p:cNvSpPr>
          <p:nvPr>
            <p:ph idx="1"/>
          </p:nvPr>
        </p:nvSpPr>
        <p:spPr>
          <a:xfrm>
            <a:off x="457200" y="1340768"/>
            <a:ext cx="8229600" cy="4785395"/>
          </a:xfrm>
        </p:spPr>
        <p:txBody>
          <a:bodyPr>
            <a:normAutofit fontScale="40000" lnSpcReduction="20000"/>
          </a:bodyPr>
          <a:lstStyle/>
          <a:p>
            <a:r>
              <a:rPr lang="ru-RU" dirty="0">
                <a:latin typeface="Arial Black" panose="020B0A04020102020204" pitchFamily="34" charset="0"/>
              </a:rPr>
              <a:t>Работа стоп — формирование правильного положения ног. Важно контролировать шестую позицию стоп, прижатые к полу колени, натянутые стопы. Отдельное внимание следует уделить спине: её необходимо удерживать в ровном положении на протяжении всего упражнения.</a:t>
            </a:r>
          </a:p>
          <a:p>
            <a:endParaRPr lang="ru-RU" dirty="0">
              <a:latin typeface="Arial Black" panose="020B0A04020102020204" pitchFamily="34" charset="0"/>
            </a:endParaRPr>
          </a:p>
          <a:p>
            <a:pPr>
              <a:buFont typeface="+mj-lt"/>
              <a:buAutoNum type="arabicPeriod"/>
            </a:pPr>
            <a:r>
              <a:rPr lang="ru-RU" dirty="0">
                <a:latin typeface="Arial Black" panose="020B0A04020102020204" pitchFamily="34" charset="0"/>
              </a:rPr>
              <a:t>Чемоданчик — растяжка подколенных структур. Важно удерживать спину прямой, ноги — натянутыми. Животом необходимо коснуться бёдер.</a:t>
            </a:r>
          </a:p>
          <a:p>
            <a:pPr>
              <a:buFont typeface="+mj-lt"/>
              <a:buAutoNum type="arabicPeriod"/>
            </a:pPr>
            <a:r>
              <a:rPr lang="ru-RU" dirty="0">
                <a:latin typeface="Arial Black" panose="020B0A04020102020204" pitchFamily="34" charset="0"/>
              </a:rPr>
              <a:t>Упражнение на раскрытие ног в сторону — работа над </a:t>
            </a:r>
            <a:r>
              <a:rPr lang="ru-RU" dirty="0" err="1">
                <a:latin typeface="Arial Black" panose="020B0A04020102020204" pitchFamily="34" charset="0"/>
              </a:rPr>
              <a:t>выворотностью</a:t>
            </a:r>
            <a:r>
              <a:rPr lang="ru-RU" dirty="0">
                <a:latin typeface="Arial Black" panose="020B0A04020102020204" pitchFamily="34" charset="0"/>
              </a:rPr>
              <a:t> и подвижностью тазобедренных суставов. Важно следить за тем, чтобы стопы у детей были сокращёнными, что позволит удерживать колени в вытянутом положении. Мизинцы должны быть направлены к полу.</a:t>
            </a:r>
          </a:p>
          <a:p>
            <a:pPr>
              <a:buFont typeface="+mj-lt"/>
              <a:buAutoNum type="arabicPeriod"/>
            </a:pPr>
            <a:r>
              <a:rPr lang="ru-RU" dirty="0">
                <a:latin typeface="Arial Black" panose="020B0A04020102020204" pitchFamily="34" charset="0"/>
              </a:rPr>
              <a:t>Бабочка — работа над </a:t>
            </a:r>
            <a:r>
              <a:rPr lang="ru-RU" dirty="0" err="1">
                <a:latin typeface="Arial Black" panose="020B0A04020102020204" pitchFamily="34" charset="0"/>
              </a:rPr>
              <a:t>выворотностью</a:t>
            </a:r>
            <a:r>
              <a:rPr lang="ru-RU" dirty="0">
                <a:latin typeface="Arial Black" panose="020B0A04020102020204" pitchFamily="34" charset="0"/>
              </a:rPr>
              <a:t>. Важный момент — ноги надо держать за щиколотки, а не за стопы во избежание </a:t>
            </a:r>
            <a:r>
              <a:rPr lang="ru-RU" dirty="0" err="1">
                <a:latin typeface="Arial Black" panose="020B0A04020102020204" pitchFamily="34" charset="0"/>
              </a:rPr>
              <a:t>косолапия</a:t>
            </a:r>
            <a:r>
              <a:rPr lang="ru-RU" dirty="0">
                <a:latin typeface="Arial Black" panose="020B0A04020102020204" pitchFamily="34" charset="0"/>
              </a:rPr>
              <a:t>.</a:t>
            </a:r>
          </a:p>
          <a:p>
            <a:pPr>
              <a:buFont typeface="+mj-lt"/>
              <a:buAutoNum type="arabicPeriod"/>
            </a:pPr>
            <a:r>
              <a:rPr lang="ru-RU" dirty="0">
                <a:latin typeface="Arial Black" panose="020B0A04020102020204" pitchFamily="34" charset="0"/>
              </a:rPr>
              <a:t>Домик — упражнение на растяжку. Пятки и копчик нужно удерживать на одной линии, не отводить таз назад или вперёд. Постепенно таз необходимо опускать ниже к полу, чтобы сесть в поперечный шпагат.</a:t>
            </a:r>
          </a:p>
          <a:p>
            <a:pPr>
              <a:buFont typeface="+mj-lt"/>
              <a:buAutoNum type="arabicPeriod"/>
            </a:pPr>
            <a:r>
              <a:rPr lang="ru-RU" dirty="0">
                <a:latin typeface="Arial Black" panose="020B0A04020102020204" pitchFamily="34" charset="0"/>
              </a:rPr>
              <a:t>Лягушка — упражнение на развитие </a:t>
            </a:r>
            <a:r>
              <a:rPr lang="ru-RU" dirty="0" err="1">
                <a:latin typeface="Arial Black" panose="020B0A04020102020204" pitchFamily="34" charset="0"/>
              </a:rPr>
              <a:t>выворотности</a:t>
            </a:r>
            <a:r>
              <a:rPr lang="ru-RU" dirty="0">
                <a:latin typeface="Arial Black" panose="020B0A04020102020204" pitchFamily="34" charset="0"/>
              </a:rPr>
              <a:t>. Нужно стремиться к тому, чтобы живот коснулся пола.</a:t>
            </a:r>
          </a:p>
          <a:p>
            <a:pPr>
              <a:buFont typeface="+mj-lt"/>
              <a:buAutoNum type="arabicPeriod"/>
            </a:pPr>
            <a:r>
              <a:rPr lang="ru-RU" dirty="0">
                <a:latin typeface="Arial Black" panose="020B0A04020102020204" pitchFamily="34" charset="0"/>
              </a:rPr>
              <a:t>Змейка — упражнение на развитие силы спины и гибкости. Важно подняться на прямых руках как можно выше и следить за тем, чтобы колени и стопы удерживались вместе.</a:t>
            </a:r>
          </a:p>
          <a:p>
            <a:pPr>
              <a:buFont typeface="+mj-lt"/>
              <a:buAutoNum type="arabicPeriod"/>
            </a:pPr>
            <a:r>
              <a:rPr lang="ru-RU" dirty="0">
                <a:latin typeface="Arial Black" panose="020B0A04020102020204" pitchFamily="34" charset="0"/>
              </a:rPr>
              <a:t>Улитка — упражнение на гибкость. В идеале нужно научиться доставать пальцами стоп до носа. </a:t>
            </a:r>
          </a:p>
          <a:p>
            <a:pPr>
              <a:buFont typeface="+mj-lt"/>
              <a:buAutoNum type="arabicPeriod"/>
            </a:pPr>
            <a:r>
              <a:rPr lang="ru-RU" dirty="0">
                <a:latin typeface="Arial Black" panose="020B0A04020102020204" pitchFamily="34" charset="0"/>
              </a:rPr>
              <a:t>Корзиночка — упражнение на гибкость. Лежа на животе, нужно ухватиться руками за стопы и, максимально прогибаясь в спине, поднять корпус наверх.</a:t>
            </a:r>
          </a:p>
          <a:p>
            <a:pPr>
              <a:buFont typeface="+mj-lt"/>
              <a:buAutoNum type="arabicPeriod"/>
            </a:pPr>
            <a:r>
              <a:rPr lang="ru-RU" dirty="0">
                <a:latin typeface="Arial Black" panose="020B0A04020102020204" pitchFamily="34" charset="0"/>
              </a:rPr>
              <a:t>Упражнение на пресс. Выполняется в паре: ученики передают мяч друг другу. </a:t>
            </a:r>
          </a:p>
          <a:p>
            <a:pPr>
              <a:buFont typeface="+mj-lt"/>
              <a:buAutoNum type="arabicPeriod"/>
            </a:pPr>
            <a:r>
              <a:rPr lang="ru-RU" dirty="0">
                <a:latin typeface="Arial Black" panose="020B0A04020102020204" pitchFamily="34" charset="0"/>
              </a:rPr>
              <a:t>Колобок — упражнение на расслабление мышц спины. Важно следить за тем, чтобы дети опускались назад с круглой спиной, касаясь пола сначала поясницей. Подбородок должен прижиматься к груди.</a:t>
            </a:r>
          </a:p>
          <a:p>
            <a:pPr>
              <a:buFont typeface="+mj-lt"/>
              <a:buAutoNum type="arabicPeriod"/>
            </a:pPr>
            <a:r>
              <a:rPr lang="ru-RU" dirty="0">
                <a:latin typeface="Arial Black" panose="020B0A04020102020204" pitchFamily="34" charset="0"/>
              </a:rPr>
              <a:t>Панда — упражнение на расслабление. Перекаты важно выполнять с круглой спиной. Ноги в положении «бабочка» удерживать за щиколотки.</a:t>
            </a:r>
          </a:p>
          <a:p>
            <a:endParaRPr lang="ru-RU" dirty="0"/>
          </a:p>
        </p:txBody>
      </p:sp>
    </p:spTree>
    <p:extLst>
      <p:ext uri="{BB962C8B-B14F-4D97-AF65-F5344CB8AC3E}">
        <p14:creationId xmlns:p14="http://schemas.microsoft.com/office/powerpoint/2010/main" val="66879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214422"/>
            <a:ext cx="7674076" cy="4462760"/>
          </a:xfrm>
          <a:prstGeom prst="rect">
            <a:avLst/>
          </a:prstGeom>
          <a:noFill/>
        </p:spPr>
        <p:txBody>
          <a:bodyPr wrap="square" rtlCol="0">
            <a:spAutoFit/>
          </a:bodyPr>
          <a:lstStyle/>
          <a:p>
            <a:pPr algn="ctr"/>
            <a:r>
              <a:rPr lang="ru-RU" sz="3600" b="1" i="1" dirty="0">
                <a:solidFill>
                  <a:srgbClr val="C00000"/>
                </a:solidFill>
                <a:latin typeface="Times New Roman" pitchFamily="18" charset="0"/>
                <a:cs typeface="Times New Roman" pitchFamily="18" charset="0"/>
              </a:rPr>
              <a:t>Знакомство с терминами.</a:t>
            </a:r>
          </a:p>
          <a:p>
            <a:endParaRPr lang="ru-RU" sz="2000" b="1" i="1" dirty="0">
              <a:solidFill>
                <a:srgbClr val="C00000"/>
              </a:solidFill>
              <a:latin typeface="Times New Roman" pitchFamily="18" charset="0"/>
              <a:cs typeface="Times New Roman" pitchFamily="18" charset="0"/>
            </a:endParaRPr>
          </a:p>
          <a:p>
            <a:r>
              <a:rPr lang="ru-RU" sz="2000" b="1" i="1" dirty="0">
                <a:solidFill>
                  <a:srgbClr val="C00000"/>
                </a:solidFill>
                <a:latin typeface="Times New Roman" pitchFamily="18" charset="0"/>
                <a:cs typeface="Times New Roman" pitchFamily="18" charset="0"/>
              </a:rPr>
              <a:t>Исходное положение </a:t>
            </a:r>
            <a:r>
              <a:rPr lang="ru-RU" sz="1600" dirty="0">
                <a:latin typeface="Arial Black" panose="020B0A04020102020204" pitchFamily="34" charset="0"/>
                <a:cs typeface="Times New Roman" pitchFamily="18" charset="0"/>
              </a:rPr>
              <a:t>– это положение, </a:t>
            </a:r>
            <a:br>
              <a:rPr lang="ru-RU" sz="1600" dirty="0">
                <a:latin typeface="Arial Black" panose="020B0A04020102020204" pitchFamily="34" charset="0"/>
                <a:cs typeface="Times New Roman" pitchFamily="18" charset="0"/>
              </a:rPr>
            </a:br>
            <a:r>
              <a:rPr lang="ru-RU" sz="1600" dirty="0">
                <a:latin typeface="Arial Black" panose="020B0A04020102020204" pitchFamily="34" charset="0"/>
                <a:cs typeface="Times New Roman" pitchFamily="18" charset="0"/>
              </a:rPr>
              <a:t>из которого выполняется упражнение.</a:t>
            </a:r>
          </a:p>
          <a:p>
            <a:endParaRPr lang="ru-RU" sz="1600" dirty="0">
              <a:latin typeface="Arial Black" panose="020B0A04020102020204" pitchFamily="34" charset="0"/>
              <a:cs typeface="Times New Roman" pitchFamily="18" charset="0"/>
            </a:endParaRPr>
          </a:p>
          <a:p>
            <a:r>
              <a:rPr lang="ru-RU" sz="2000" dirty="0">
                <a:latin typeface="Arial Black" panose="020B0A04020102020204" pitchFamily="34" charset="0"/>
                <a:cs typeface="Times New Roman" pitchFamily="18" charset="0"/>
              </a:rPr>
              <a:t>Исходными положениями могут быть: </a:t>
            </a:r>
          </a:p>
          <a:p>
            <a:r>
              <a:rPr lang="ru-RU" sz="2000" dirty="0">
                <a:latin typeface="Arial Black" panose="020B0A04020102020204" pitchFamily="34" charset="0"/>
                <a:cs typeface="Times New Roman" pitchFamily="18" charset="0"/>
              </a:rPr>
              <a:t>			- стойки</a:t>
            </a:r>
          </a:p>
          <a:p>
            <a:r>
              <a:rPr lang="ru-RU" sz="2000" dirty="0">
                <a:latin typeface="Arial Black" panose="020B0A04020102020204" pitchFamily="34" charset="0"/>
                <a:cs typeface="Times New Roman" pitchFamily="18" charset="0"/>
              </a:rPr>
              <a:t>			- седы</a:t>
            </a:r>
          </a:p>
          <a:p>
            <a:r>
              <a:rPr lang="ru-RU" sz="2000" dirty="0">
                <a:latin typeface="Arial Black" panose="020B0A04020102020204" pitchFamily="34" charset="0"/>
                <a:cs typeface="Times New Roman" pitchFamily="18" charset="0"/>
              </a:rPr>
              <a:t>			- приседы </a:t>
            </a:r>
          </a:p>
          <a:p>
            <a:r>
              <a:rPr lang="ru-RU" sz="2000" dirty="0">
                <a:latin typeface="Arial Black" panose="020B0A04020102020204" pitchFamily="34" charset="0"/>
                <a:cs typeface="Times New Roman" pitchFamily="18" charset="0"/>
              </a:rPr>
              <a:t>			- выпады</a:t>
            </a:r>
          </a:p>
          <a:p>
            <a:r>
              <a:rPr lang="ru-RU" sz="2000" dirty="0">
                <a:latin typeface="Arial Black" panose="020B0A04020102020204" pitchFamily="34" charset="0"/>
                <a:cs typeface="Times New Roman" pitchFamily="18" charset="0"/>
              </a:rPr>
              <a:t>			- упоры</a:t>
            </a:r>
            <a:r>
              <a:rPr lang="en-US" sz="2000" dirty="0">
                <a:latin typeface="Arial Black" panose="020B0A04020102020204" pitchFamily="34" charset="0"/>
                <a:cs typeface="Times New Roman" pitchFamily="18" charset="0"/>
              </a:rPr>
              <a:t>,</a:t>
            </a:r>
            <a:r>
              <a:rPr lang="ru-RU" sz="2000" dirty="0">
                <a:latin typeface="Arial Black" panose="020B0A04020102020204" pitchFamily="34" charset="0"/>
                <a:cs typeface="Times New Roman" pitchFamily="18" charset="0"/>
              </a:rPr>
              <a:t> наклоны</a:t>
            </a:r>
            <a:r>
              <a:rPr lang="en-US" sz="2000" dirty="0">
                <a:latin typeface="Arial Black" panose="020B0A04020102020204" pitchFamily="34" charset="0"/>
                <a:cs typeface="Times New Roman" pitchFamily="18" charset="0"/>
              </a:rPr>
              <a:t>,</a:t>
            </a:r>
            <a:r>
              <a:rPr lang="ru-RU" sz="2000" dirty="0">
                <a:latin typeface="Arial Black" panose="020B0A04020102020204" pitchFamily="34" charset="0"/>
                <a:cs typeface="Times New Roman" pitchFamily="18" charset="0"/>
              </a:rPr>
              <a:t> </a:t>
            </a:r>
          </a:p>
          <a:p>
            <a:r>
              <a:rPr lang="ru-RU" sz="2000" dirty="0">
                <a:latin typeface="Arial Black" panose="020B0A04020102020204" pitchFamily="34" charset="0"/>
                <a:cs typeface="Times New Roman" pitchFamily="18" charset="0"/>
              </a:rPr>
              <a:t>                                 -  равновесие</a:t>
            </a:r>
            <a:r>
              <a:rPr lang="en-US" sz="2000" dirty="0">
                <a:latin typeface="Arial Black" panose="020B0A04020102020204" pitchFamily="34" charset="0"/>
                <a:cs typeface="Times New Roman" pitchFamily="18" charset="0"/>
              </a:rPr>
              <a:t>,</a:t>
            </a:r>
            <a:r>
              <a:rPr lang="ru-RU" sz="2000" dirty="0">
                <a:latin typeface="Arial Black" panose="020B0A04020102020204" pitchFamily="34" charset="0"/>
                <a:cs typeface="Times New Roman" pitchFamily="18" charset="0"/>
              </a:rPr>
              <a:t> </a:t>
            </a:r>
          </a:p>
          <a:p>
            <a:r>
              <a:rPr lang="ru-RU" sz="2000" dirty="0">
                <a:latin typeface="Arial Black" panose="020B0A04020102020204" pitchFamily="34" charset="0"/>
                <a:cs typeface="Times New Roman" pitchFamily="18" charset="0"/>
              </a:rPr>
              <a:t>                                 - положение рук </a:t>
            </a:r>
          </a:p>
          <a:p>
            <a:r>
              <a:rPr lang="ru-RU" sz="1600" dirty="0">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r>
              <a:rPr lang="ru-RU" sz="6600" dirty="0">
                <a:solidFill>
                  <a:srgbClr val="B23838"/>
                </a:solidFill>
                <a:latin typeface="Impact" pitchFamily="34" charset="0"/>
              </a:rPr>
              <a:t>Стойка</a:t>
            </a:r>
            <a:br>
              <a:rPr lang="ru-RU" sz="6600" dirty="0">
                <a:solidFill>
                  <a:srgbClr val="B23838"/>
                </a:solidFill>
                <a:latin typeface="Impact" pitchFamily="34" charset="0"/>
              </a:rPr>
            </a:br>
            <a:r>
              <a:rPr lang="ru-RU" sz="2000" dirty="0">
                <a:solidFill>
                  <a:srgbClr val="B23838"/>
                </a:solidFill>
                <a:latin typeface="Impact" pitchFamily="34" charset="0"/>
              </a:rPr>
              <a:t>Задание : </a:t>
            </a:r>
            <a:r>
              <a:rPr lang="ru-RU" sz="2000" dirty="0">
                <a:solidFill>
                  <a:srgbClr val="B23838"/>
                </a:solidFill>
              </a:rPr>
              <a:t>Выполни 15 прыжков из положения основной стойки в                                     стойку      ноги     врозь</a:t>
            </a:r>
            <a:endParaRPr lang="ru-RU" sz="2000" dirty="0">
              <a:solidFill>
                <a:srgbClr val="B23838"/>
              </a:solidFill>
              <a:latin typeface="Impact" pitchFamily="34" charset="0"/>
            </a:endParaRPr>
          </a:p>
        </p:txBody>
      </p:sp>
      <p:pic>
        <p:nvPicPr>
          <p:cNvPr id="1026" name="Picture 2" descr="C:\Documents and Settings\Миронюк\Рабочий стол\рисунки\Ос.jpg"/>
          <p:cNvPicPr>
            <a:picLocks noGrp="1" noChangeAspect="1" noChangeArrowheads="1"/>
          </p:cNvPicPr>
          <p:nvPr>
            <p:ph idx="1"/>
          </p:nvPr>
        </p:nvPicPr>
        <p:blipFill>
          <a:blip r:embed="rId2" cstate="print"/>
          <a:srcRect/>
          <a:stretch>
            <a:fillRect/>
          </a:stretch>
        </p:blipFill>
        <p:spPr bwMode="auto">
          <a:xfrm>
            <a:off x="1714480" y="1928802"/>
            <a:ext cx="582168" cy="2389632"/>
          </a:xfrm>
          <a:prstGeom prst="rect">
            <a:avLst/>
          </a:prstGeom>
          <a:noFill/>
        </p:spPr>
      </p:pic>
      <p:sp>
        <p:nvSpPr>
          <p:cNvPr id="5" name="TextBox 4"/>
          <p:cNvSpPr txBox="1"/>
          <p:nvPr/>
        </p:nvSpPr>
        <p:spPr>
          <a:xfrm>
            <a:off x="785786" y="4357694"/>
            <a:ext cx="3779624" cy="1384995"/>
          </a:xfrm>
          <a:prstGeom prst="rect">
            <a:avLst/>
          </a:prstGeom>
          <a:noFill/>
        </p:spPr>
        <p:txBody>
          <a:bodyPr wrap="none" rtlCol="0">
            <a:spAutoFit/>
          </a:bodyPr>
          <a:lstStyle/>
          <a:p>
            <a:r>
              <a:rPr lang="ru-RU" sz="2800" u="sng" dirty="0">
                <a:latin typeface="Times New Roman" pitchFamily="18" charset="0"/>
                <a:cs typeface="Times New Roman" pitchFamily="18" charset="0"/>
              </a:rPr>
              <a:t>Основная стойка </a:t>
            </a:r>
            <a:r>
              <a:rPr lang="ru-RU" sz="2800" dirty="0">
                <a:latin typeface="Times New Roman" pitchFamily="18" charset="0"/>
                <a:cs typeface="Times New Roman" pitchFamily="18" charset="0"/>
              </a:rPr>
              <a:t>(О.с.) </a:t>
            </a:r>
          </a:p>
          <a:p>
            <a:pPr algn="ctr"/>
            <a:r>
              <a:rPr lang="ru-RU" sz="2800" dirty="0">
                <a:latin typeface="Times New Roman" pitchFamily="18" charset="0"/>
                <a:cs typeface="Times New Roman" pitchFamily="18" charset="0"/>
              </a:rPr>
              <a:t>– соответствует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строевой стойке</a:t>
            </a:r>
          </a:p>
        </p:txBody>
      </p:sp>
      <p:pic>
        <p:nvPicPr>
          <p:cNvPr id="1027" name="Picture 3" descr="C:\Documents and Settings\Миронюк\Рабочий стол\рисунки\Рисунок1.jpg"/>
          <p:cNvPicPr>
            <a:picLocks noChangeAspect="1" noChangeArrowheads="1"/>
          </p:cNvPicPr>
          <p:nvPr/>
        </p:nvPicPr>
        <p:blipFill>
          <a:blip r:embed="rId3" cstate="print"/>
          <a:srcRect/>
          <a:stretch>
            <a:fillRect/>
          </a:stretch>
        </p:blipFill>
        <p:spPr bwMode="auto">
          <a:xfrm>
            <a:off x="6143636" y="1976871"/>
            <a:ext cx="1066800" cy="2341563"/>
          </a:xfrm>
          <a:prstGeom prst="rect">
            <a:avLst/>
          </a:prstGeom>
          <a:noFill/>
        </p:spPr>
      </p:pic>
      <p:sp>
        <p:nvSpPr>
          <p:cNvPr id="7" name="TextBox 6"/>
          <p:cNvSpPr txBox="1"/>
          <p:nvPr/>
        </p:nvSpPr>
        <p:spPr>
          <a:xfrm>
            <a:off x="5214942" y="4357694"/>
            <a:ext cx="3085588" cy="954107"/>
          </a:xfrm>
          <a:prstGeom prst="rect">
            <a:avLst/>
          </a:prstGeom>
          <a:noFill/>
        </p:spPr>
        <p:txBody>
          <a:bodyPr wrap="none" rtlCol="0">
            <a:spAutoFit/>
          </a:bodyPr>
          <a:lstStyle/>
          <a:p>
            <a:r>
              <a:rPr lang="ru-RU" sz="2800" u="sng" dirty="0">
                <a:latin typeface="Times New Roman" pitchFamily="18" charset="0"/>
                <a:cs typeface="Times New Roman" pitchFamily="18" charset="0"/>
              </a:rPr>
              <a:t>Стойка ноги врозь</a:t>
            </a:r>
            <a:r>
              <a:rPr lang="ru-RU" sz="2800" dirty="0">
                <a:latin typeface="Times New Roman" pitchFamily="18" charset="0"/>
                <a:cs typeface="Times New Roman" pitchFamily="18" charset="0"/>
              </a:rPr>
              <a:t> </a:t>
            </a:r>
          </a:p>
          <a:p>
            <a:pPr algn="ctr"/>
            <a:r>
              <a:rPr lang="ru-RU" sz="2800" dirty="0">
                <a:latin typeface="Times New Roman" pitchFamily="18" charset="0"/>
                <a:cs typeface="Times New Roman" pitchFamily="18" charset="0"/>
              </a:rPr>
              <a:t>(узкая, широкая)</a:t>
            </a:r>
          </a:p>
        </p:txBody>
      </p:sp>
      <p:pic>
        <p:nvPicPr>
          <p:cNvPr id="1029" name="Picture 5" descr="C:\Documents and Settings\Миронюк\Рабочий стол\рисунки\ос 1.jpg"/>
          <p:cNvPicPr>
            <a:picLocks noChangeAspect="1" noChangeArrowheads="1"/>
          </p:cNvPicPr>
          <p:nvPr/>
        </p:nvPicPr>
        <p:blipFill>
          <a:blip r:embed="rId4" cstate="print"/>
          <a:srcRect/>
          <a:stretch>
            <a:fillRect/>
          </a:stretch>
        </p:blipFill>
        <p:spPr bwMode="auto">
          <a:xfrm>
            <a:off x="3214678" y="1929246"/>
            <a:ext cx="361950" cy="23891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a:solidFill>
                  <a:srgbClr val="B23838"/>
                </a:solidFill>
                <a:latin typeface="Impact" pitchFamily="34" charset="0"/>
              </a:rPr>
              <a:t>Сед</a:t>
            </a:r>
          </a:p>
        </p:txBody>
      </p:sp>
      <p:pic>
        <p:nvPicPr>
          <p:cNvPr id="1026" name="Picture 2" descr="C:\Documents and Settings\Миронюк\Рабочий стол\рисунки\сед.jpg"/>
          <p:cNvPicPr>
            <a:picLocks noChangeAspect="1" noChangeArrowheads="1"/>
          </p:cNvPicPr>
          <p:nvPr/>
        </p:nvPicPr>
        <p:blipFill>
          <a:blip r:embed="rId2" cstate="print"/>
          <a:srcRect/>
          <a:stretch>
            <a:fillRect/>
          </a:stretch>
        </p:blipFill>
        <p:spPr bwMode="auto">
          <a:xfrm>
            <a:off x="571472" y="3228974"/>
            <a:ext cx="2114550" cy="1228725"/>
          </a:xfrm>
          <a:prstGeom prst="rect">
            <a:avLst/>
          </a:prstGeom>
          <a:noFill/>
        </p:spPr>
      </p:pic>
      <p:sp>
        <p:nvSpPr>
          <p:cNvPr id="6" name="TextBox 5"/>
          <p:cNvSpPr txBox="1"/>
          <p:nvPr/>
        </p:nvSpPr>
        <p:spPr>
          <a:xfrm>
            <a:off x="971600" y="1357298"/>
            <a:ext cx="8917267" cy="892552"/>
          </a:xfrm>
          <a:prstGeom prst="rect">
            <a:avLst/>
          </a:prstGeom>
          <a:noFill/>
        </p:spPr>
        <p:txBody>
          <a:bodyPr wrap="square" rtlCol="0">
            <a:spAutoFit/>
          </a:bodyPr>
          <a:lstStyle/>
          <a:p>
            <a:pPr algn="just">
              <a:buFontTx/>
              <a:buChar char="-"/>
            </a:pPr>
            <a:r>
              <a:rPr lang="ru-RU" sz="3600" dirty="0">
                <a:latin typeface="Times New Roman" pitchFamily="18" charset="0"/>
                <a:cs typeface="Times New Roman" pitchFamily="18" charset="0"/>
              </a:rPr>
              <a:t>это положения сидя.</a:t>
            </a:r>
          </a:p>
          <a:p>
            <a:pPr algn="just"/>
            <a:r>
              <a:rPr lang="ru-RU" sz="1600" dirty="0">
                <a:solidFill>
                  <a:srgbClr val="B23838"/>
                </a:solidFill>
                <a:latin typeface="Impact" pitchFamily="34" charset="0"/>
                <a:ea typeface="+mj-ea"/>
                <a:cs typeface="+mj-cs"/>
              </a:rPr>
              <a:t>Задание : выполни 15    </a:t>
            </a:r>
            <a:r>
              <a:rPr lang="ru-RU" sz="1600" dirty="0" err="1">
                <a:solidFill>
                  <a:srgbClr val="B23838"/>
                </a:solidFill>
                <a:latin typeface="Impact" pitchFamily="34" charset="0"/>
                <a:ea typeface="+mj-ea"/>
                <a:cs typeface="+mj-cs"/>
              </a:rPr>
              <a:t>седов</a:t>
            </a:r>
            <a:r>
              <a:rPr lang="ru-RU" sz="1600" dirty="0">
                <a:solidFill>
                  <a:srgbClr val="B23838"/>
                </a:solidFill>
                <a:latin typeface="Impact" pitchFamily="34" charset="0"/>
                <a:ea typeface="+mj-ea"/>
                <a:cs typeface="+mj-cs"/>
              </a:rPr>
              <a:t>      ноги врозь    и    15 </a:t>
            </a:r>
            <a:r>
              <a:rPr lang="ru-RU" sz="1600" dirty="0" err="1">
                <a:solidFill>
                  <a:srgbClr val="B23838"/>
                </a:solidFill>
                <a:latin typeface="Impact" pitchFamily="34" charset="0"/>
                <a:ea typeface="+mj-ea"/>
                <a:cs typeface="+mj-cs"/>
              </a:rPr>
              <a:t>седов</a:t>
            </a:r>
            <a:r>
              <a:rPr lang="ru-RU" sz="1600" dirty="0">
                <a:solidFill>
                  <a:srgbClr val="B23838"/>
                </a:solidFill>
                <a:latin typeface="Impact" pitchFamily="34" charset="0"/>
                <a:ea typeface="+mj-ea"/>
                <a:cs typeface="+mj-cs"/>
              </a:rPr>
              <a:t>    углом    из положения сед</a:t>
            </a:r>
          </a:p>
        </p:txBody>
      </p:sp>
      <p:sp>
        <p:nvSpPr>
          <p:cNvPr id="8" name="TextBox 7"/>
          <p:cNvSpPr txBox="1"/>
          <p:nvPr/>
        </p:nvSpPr>
        <p:spPr>
          <a:xfrm>
            <a:off x="1214414" y="4643446"/>
            <a:ext cx="764568" cy="523220"/>
          </a:xfrm>
          <a:prstGeom prst="rect">
            <a:avLst/>
          </a:prstGeom>
          <a:noFill/>
        </p:spPr>
        <p:txBody>
          <a:bodyPr wrap="none" rtlCol="0">
            <a:spAutoFit/>
          </a:bodyPr>
          <a:lstStyle/>
          <a:p>
            <a:r>
              <a:rPr lang="ru-RU" sz="2800" u="sng" dirty="0">
                <a:latin typeface="Times New Roman" pitchFamily="18" charset="0"/>
                <a:cs typeface="Times New Roman" pitchFamily="18" charset="0"/>
              </a:rPr>
              <a:t>Сед</a:t>
            </a:r>
          </a:p>
        </p:txBody>
      </p:sp>
      <p:sp>
        <p:nvSpPr>
          <p:cNvPr id="9" name="TextBox 8"/>
          <p:cNvSpPr txBox="1"/>
          <p:nvPr/>
        </p:nvSpPr>
        <p:spPr>
          <a:xfrm>
            <a:off x="6786578" y="4643446"/>
            <a:ext cx="1742978" cy="523220"/>
          </a:xfrm>
          <a:prstGeom prst="rect">
            <a:avLst/>
          </a:prstGeom>
          <a:noFill/>
        </p:spPr>
        <p:txBody>
          <a:bodyPr wrap="none" rtlCol="0">
            <a:spAutoFit/>
          </a:bodyPr>
          <a:lstStyle/>
          <a:p>
            <a:r>
              <a:rPr lang="ru-RU" sz="2800" u="sng" dirty="0">
                <a:latin typeface="Times New Roman" pitchFamily="18" charset="0"/>
                <a:cs typeface="Times New Roman" pitchFamily="18" charset="0"/>
              </a:rPr>
              <a:t>Сед углом</a:t>
            </a:r>
          </a:p>
        </p:txBody>
      </p:sp>
      <p:sp>
        <p:nvSpPr>
          <p:cNvPr id="10" name="TextBox 9"/>
          <p:cNvSpPr txBox="1"/>
          <p:nvPr/>
        </p:nvSpPr>
        <p:spPr>
          <a:xfrm>
            <a:off x="3357554" y="4643446"/>
            <a:ext cx="2489399" cy="523220"/>
          </a:xfrm>
          <a:prstGeom prst="rect">
            <a:avLst/>
          </a:prstGeom>
          <a:noFill/>
        </p:spPr>
        <p:txBody>
          <a:bodyPr wrap="none" rtlCol="0">
            <a:spAutoFit/>
          </a:bodyPr>
          <a:lstStyle/>
          <a:p>
            <a:r>
              <a:rPr lang="ru-RU" sz="2800" u="sng" dirty="0">
                <a:latin typeface="Times New Roman" pitchFamily="18" charset="0"/>
                <a:cs typeface="Times New Roman" pitchFamily="18" charset="0"/>
              </a:rPr>
              <a:t>Сед ноги врозь</a:t>
            </a:r>
          </a:p>
        </p:txBody>
      </p:sp>
      <p:pic>
        <p:nvPicPr>
          <p:cNvPr id="3" name="Picture 2" descr="C:\Documents and Settings\Миронюк\Рабочий стол\рисунки\сед угол.jpg"/>
          <p:cNvPicPr>
            <a:picLocks noChangeAspect="1" noChangeArrowheads="1"/>
          </p:cNvPicPr>
          <p:nvPr/>
        </p:nvPicPr>
        <p:blipFill>
          <a:blip r:embed="rId3" cstate="print"/>
          <a:srcRect/>
          <a:stretch>
            <a:fillRect/>
          </a:stretch>
        </p:blipFill>
        <p:spPr bwMode="auto">
          <a:xfrm>
            <a:off x="6715140" y="3228974"/>
            <a:ext cx="1655763" cy="1228725"/>
          </a:xfrm>
          <a:prstGeom prst="rect">
            <a:avLst/>
          </a:prstGeom>
          <a:noFill/>
        </p:spPr>
      </p:pic>
      <p:pic>
        <p:nvPicPr>
          <p:cNvPr id="1027" name="Picture 3" descr="C:\Documents and Settings\Миронюк\Рабочий стол\рисунки\сед врозь.jpg"/>
          <p:cNvPicPr>
            <a:picLocks noChangeAspect="1" noChangeArrowheads="1"/>
          </p:cNvPicPr>
          <p:nvPr/>
        </p:nvPicPr>
        <p:blipFill>
          <a:blip r:embed="rId4" cstate="print"/>
          <a:srcRect/>
          <a:stretch>
            <a:fillRect/>
          </a:stretch>
        </p:blipFill>
        <p:spPr bwMode="auto">
          <a:xfrm>
            <a:off x="3603619" y="3214686"/>
            <a:ext cx="2193925" cy="1243013"/>
          </a:xfrm>
          <a:prstGeom prst="rect">
            <a:avLst/>
          </a:prstGeom>
          <a:noFill/>
        </p:spPr>
      </p:pic>
    </p:spTree>
  </p:cSld>
  <p:clrMapOvr>
    <a:masterClrMapping/>
  </p:clrMapOvr>
</p:sld>
</file>

<file path=ppt/theme/theme1.xml><?xml version="1.0" encoding="utf-8"?>
<a:theme xmlns:a="http://schemas.openxmlformats.org/drawingml/2006/main" name="гимнасти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704</TotalTime>
  <Words>1285</Words>
  <Application>Microsoft Office PowerPoint</Application>
  <PresentationFormat>Экран (4:3)</PresentationFormat>
  <Paragraphs>119</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Arial Black</vt:lpstr>
      <vt:lpstr>Calibri</vt:lpstr>
      <vt:lpstr>Impact</vt:lpstr>
      <vt:lpstr>Times New Roman</vt:lpstr>
      <vt:lpstr>гимнастика</vt:lpstr>
      <vt:lpstr>Ритмико-гимнастические упражнения. </vt:lpstr>
      <vt:lpstr>Презентация PowerPoint</vt:lpstr>
      <vt:lpstr>Цели и задачи  для первого года обучения.</vt:lpstr>
      <vt:lpstr>Презентация PowerPoint</vt:lpstr>
      <vt:lpstr>Знакомство с партерной гимнастикой.</vt:lpstr>
      <vt:lpstr>Упражнения партерной гимнастики: </vt:lpstr>
      <vt:lpstr>Презентация PowerPoint</vt:lpstr>
      <vt:lpstr>Стойка Задание : Выполни 15 прыжков из положения основной стойки в                                     стойку      ноги     врозь</vt:lpstr>
      <vt:lpstr>Сед</vt:lpstr>
      <vt:lpstr>Присед </vt:lpstr>
      <vt:lpstr>Выпад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6.Как называется исходное положение</vt:lpstr>
      <vt:lpstr>7. Как называется исходное положение</vt:lpstr>
      <vt:lpstr>8.Как называется исходное положение</vt:lpstr>
      <vt:lpstr>9.Как называется исходное положение</vt:lpstr>
      <vt:lpstr>10.Как называется исходное положение</vt:lpstr>
      <vt:lpstr>Задание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Миронюк</dc:creator>
  <cp:lastModifiedBy>Пользователь</cp:lastModifiedBy>
  <cp:revision>84</cp:revision>
  <dcterms:created xsi:type="dcterms:W3CDTF">2013-06-10T16:11:17Z</dcterms:created>
  <dcterms:modified xsi:type="dcterms:W3CDTF">2024-11-14T16:23:49Z</dcterms:modified>
</cp:coreProperties>
</file>